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78" r:id="rId7"/>
    <p:sldId id="305" r:id="rId8"/>
    <p:sldId id="331" r:id="rId9"/>
    <p:sldId id="306" r:id="rId10"/>
    <p:sldId id="307" r:id="rId11"/>
    <p:sldId id="309" r:id="rId12"/>
    <p:sldId id="310" r:id="rId13"/>
    <p:sldId id="308" r:id="rId14"/>
    <p:sldId id="312" r:id="rId15"/>
    <p:sldId id="329" r:id="rId16"/>
    <p:sldId id="313" r:id="rId17"/>
    <p:sldId id="314" r:id="rId18"/>
    <p:sldId id="315" r:id="rId19"/>
    <p:sldId id="320" r:id="rId20"/>
    <p:sldId id="321" r:id="rId21"/>
    <p:sldId id="322" r:id="rId22"/>
    <p:sldId id="323" r:id="rId23"/>
    <p:sldId id="319" r:id="rId24"/>
    <p:sldId id="324" r:id="rId25"/>
    <p:sldId id="325" r:id="rId26"/>
    <p:sldId id="326" r:id="rId27"/>
    <p:sldId id="327" r:id="rId28"/>
    <p:sldId id="328" r:id="rId29"/>
    <p:sldId id="318" r:id="rId30"/>
    <p:sldId id="317"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A5"/>
    <a:srgbClr val="4AC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59" d="100"/>
          <a:sy n="59" d="100"/>
        </p:scale>
        <p:origin x="2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D6CF-491B-ABCA-325AD41F97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CF-491B-ABCA-325AD41F97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0F-4CAC-8223-06A7482EC52A}"/>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D6CF-491B-ABCA-325AD41F97C0}"/>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86D1-47BC-8123-D43A3DDF9842}"/>
              </c:ext>
            </c:extLst>
          </c:dPt>
          <c:cat>
            <c:strRef>
              <c:f>Sheet1!$A$2:$A$6</c:f>
              <c:strCache>
                <c:ptCount val="4"/>
                <c:pt idx="0">
                  <c:v>1st Qtr</c:v>
                </c:pt>
                <c:pt idx="1">
                  <c:v>2nd Qtr</c:v>
                </c:pt>
                <c:pt idx="2">
                  <c:v>3rd Qtr</c:v>
                </c:pt>
                <c:pt idx="3">
                  <c:v>4th Qtr</c:v>
                </c:pt>
              </c:strCache>
            </c:strRef>
          </c:cat>
          <c:val>
            <c:numRef>
              <c:f>Sheet1!$B$2:$B$6</c:f>
              <c:numCache>
                <c:formatCode>0%</c:formatCode>
                <c:ptCount val="5"/>
                <c:pt idx="0">
                  <c:v>0.4</c:v>
                </c:pt>
                <c:pt idx="1">
                  <c:v>0.2</c:v>
                </c:pt>
                <c:pt idx="2">
                  <c:v>0.08</c:v>
                </c:pt>
                <c:pt idx="3">
                  <c:v>0.21</c:v>
                </c:pt>
                <c:pt idx="4">
                  <c:v>0.11</c:v>
                </c:pt>
              </c:numCache>
            </c:numRef>
          </c:val>
          <c:extLst>
            <c:ext xmlns:c16="http://schemas.microsoft.com/office/drawing/2014/chart" uri="{C3380CC4-5D6E-409C-BE32-E72D297353CC}">
              <c16:uniqueId val="{00000004-D6CF-491B-ABCA-325AD41F97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0.59</c:v>
                </c:pt>
                <c:pt idx="1">
                  <c:v>0.41</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86211D-3E9F-4780-BDF0-997B0B3A3EEB}"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72437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6211D-3E9F-4780-BDF0-997B0B3A3EEB}"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190791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6211D-3E9F-4780-BDF0-997B0B3A3EEB}"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38146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27383"/>
            <a:ext cx="1224068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13299" y="733426"/>
            <a:ext cx="6464300"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06899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81026"/>
            <a:ext cx="105156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920875"/>
            <a:ext cx="105156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8534400" y="6099177"/>
            <a:ext cx="27432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2125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4325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9425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93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2683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3815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327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6211D-3E9F-4780-BDF0-997B0B3A3EEB}"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261983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775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4578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614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27383"/>
            <a:ext cx="12240683"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13299" y="733426"/>
            <a:ext cx="6464300"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05948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81026"/>
            <a:ext cx="105156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920875"/>
            <a:ext cx="105156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8534400" y="6099177"/>
            <a:ext cx="27432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2227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8905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770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022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1374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8612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6211D-3E9F-4780-BDF0-997B0B3A3EEB}"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1423165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2997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091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826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096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6CF-520C-4382-8F07-0C8A0CA5538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BD802E-4D8E-4FA6-A063-72E78C7F39F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27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772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6336-1312-4B28-80EE-DCB90E0D7BE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ECF866-FB6E-490D-B6A3-A6247BFE46A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1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93BB3-4EB3-4ACF-BB2A-EB4C0D2318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48D7F-8040-4441-9386-E54F2FC1D2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417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32B-072D-4948-A9CC-1631C52C0F5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068DE-3FBD-414A-8678-ECD4170F9E7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54CF24E-EE3E-4AF9-B8D1-B8C2E947490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5A0F9-B7F4-45A6-8637-E086C2697BE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2F49C9-E702-48C6-9180-AA8653389B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387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86211D-3E9F-4780-BDF0-997B0B3A3EEB}"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1432327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53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F3FA-CDB9-4D21-BE7F-DC85DC31F16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E189C9-1432-428A-8273-C4A9D789187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2CBDF-9EED-49C8-BFA6-38682A82E6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223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40B0-182E-4C23-ADC5-081E0A35372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17418B5-75A4-4CD5-9A58-47BE4618E0B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1848DFA-4D05-46CF-8E06-055B0429340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26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45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F6AD6-AE89-4303-9620-A3913B9F726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EEDD3-2AAD-45EA-843D-6295731DF88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74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6CF-520C-4382-8F07-0C8A0CA5538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BD802E-4D8E-4FA6-A063-72E78C7F39F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82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351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6336-1312-4B28-80EE-DCB90E0D7BE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ECF866-FB6E-490D-B6A3-A6247BFE46A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128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93BB3-4EB3-4ACF-BB2A-EB4C0D2318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48D7F-8040-4441-9386-E54F2FC1D2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524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32B-072D-4948-A9CC-1631C52C0F5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068DE-3FBD-414A-8678-ECD4170F9E7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54CF24E-EE3E-4AF9-B8D1-B8C2E947490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5A0F9-B7F4-45A6-8637-E086C2697BE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2F49C9-E702-48C6-9180-AA8653389B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80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86211D-3E9F-4780-BDF0-997B0B3A3EEB}"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488889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31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50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F3FA-CDB9-4D21-BE7F-DC85DC31F16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E189C9-1432-428A-8273-C4A9D789187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2CBDF-9EED-49C8-BFA6-38682A82E6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9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40B0-182E-4C23-ADC5-081E0A35372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17418B5-75A4-4CD5-9A58-47BE4618E0B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1848DFA-4D05-46CF-8E06-055B0429340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525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53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F6AD6-AE89-4303-9620-A3913B9F726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EEDD3-2AAD-45EA-843D-6295731DF88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84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6CF-520C-4382-8F07-0C8A0CA5538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BD802E-4D8E-4FA6-A063-72E78C7F39F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265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41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6336-1312-4B28-80EE-DCB90E0D7BE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ECF866-FB6E-490D-B6A3-A6247BFE46A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54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93BB3-4EB3-4ACF-BB2A-EB4C0D2318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48D7F-8040-4441-9386-E54F2FC1D2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7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6211D-3E9F-4780-BDF0-997B0B3A3EEB}"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1983565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32B-072D-4948-A9CC-1631C52C0F5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068DE-3FBD-414A-8678-ECD4170F9E7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54CF24E-EE3E-4AF9-B8D1-B8C2E947490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5A0F9-B7F4-45A6-8637-E086C2697BE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2F49C9-E702-48C6-9180-AA8653389B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791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38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480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F3FA-CDB9-4D21-BE7F-DC85DC31F16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E189C9-1432-428A-8273-C4A9D789187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2CBDF-9EED-49C8-BFA6-38682A82E6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11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40B0-182E-4C23-ADC5-081E0A35372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17418B5-75A4-4CD5-9A58-47BE4618E0B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1848DFA-4D05-46CF-8E06-055B0429340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19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70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F6AD6-AE89-4303-9620-A3913B9F726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EEDD3-2AAD-45EA-843D-6295731DF88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2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6211D-3E9F-4780-BDF0-997B0B3A3EEB}"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219369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6211D-3E9F-4780-BDF0-997B0B3A3EEB}"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107518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6211D-3E9F-4780-BDF0-997B0B3A3EEB}"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E9C6-9E19-40E9-8386-526AD16206CF}" type="slidenum">
              <a:rPr lang="en-US" smtClean="0"/>
              <a:t>‹#›</a:t>
            </a:fld>
            <a:endParaRPr lang="en-US"/>
          </a:p>
        </p:txBody>
      </p:sp>
    </p:spTree>
    <p:extLst>
      <p:ext uri="{BB962C8B-B14F-4D97-AF65-F5344CB8AC3E}">
        <p14:creationId xmlns:p14="http://schemas.microsoft.com/office/powerpoint/2010/main" val="428262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6211D-3E9F-4780-BDF0-997B0B3A3EEB}" type="datetimeFigureOut">
              <a:rPr lang="en-US" smtClean="0"/>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9E9C6-9E19-40E9-8386-526AD16206CF}" type="slidenum">
              <a:rPr lang="en-US" smtClean="0"/>
              <a:t>‹#›</a:t>
            </a:fld>
            <a:endParaRPr lang="en-US"/>
          </a:p>
        </p:txBody>
      </p:sp>
    </p:spTree>
    <p:extLst>
      <p:ext uri="{BB962C8B-B14F-4D97-AF65-F5344CB8AC3E}">
        <p14:creationId xmlns:p14="http://schemas.microsoft.com/office/powerpoint/2010/main" val="3807862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7855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877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56F54-D3AD-4EE7-BA35-0303F342F3C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95737F-8E41-4CB7-B165-FE498E144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552CB-6B22-408B-93EE-29DE2E3849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54DDF9-0E40-451F-A53B-635C33E9D4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1BCA76-CD1C-4753-AED1-2F4F4DB93F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500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56F54-D3AD-4EE7-BA35-0303F342F3C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95737F-8E41-4CB7-B165-FE498E144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552CB-6B22-408B-93EE-29DE2E3849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54DDF9-0E40-451F-A53B-635C33E9D4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1BCA76-CD1C-4753-AED1-2F4F4DB93F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2371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56F54-D3AD-4EE7-BA35-0303F342F3C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95737F-8E41-4CB7-B165-FE498E144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552CB-6B22-408B-93EE-29DE2E3849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2/4/2020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54DDF9-0E40-451F-A53B-635C33E9D4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1BCA76-CD1C-4753-AED1-2F4F4DB93FF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2055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yGaFWDMBnv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t.ly/309gGK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it.ly/2iTad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aferinternet4kids.gr/"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80rRu_0kD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76200" y="-66675"/>
            <a:ext cx="12268201" cy="107632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5191124"/>
            <a:ext cx="4538135" cy="2552701"/>
          </a:xfrm>
          <a:prstGeom prst="rect">
            <a:avLst/>
          </a:prstGeom>
        </p:spPr>
      </p:pic>
      <p:sp>
        <p:nvSpPr>
          <p:cNvPr id="2" name="Title 1"/>
          <p:cNvSpPr>
            <a:spLocks noGrp="1"/>
          </p:cNvSpPr>
          <p:nvPr>
            <p:ph type="ctrTitle"/>
          </p:nvPr>
        </p:nvSpPr>
        <p:spPr>
          <a:xfrm>
            <a:off x="3772591" y="834159"/>
            <a:ext cx="8419409" cy="1633969"/>
          </a:xfrm>
        </p:spPr>
        <p:txBody>
          <a:bodyPr>
            <a:normAutofit/>
          </a:bodyPr>
          <a:lstStyle/>
          <a:p>
            <a:pPr algn="r"/>
            <a:r>
              <a:rPr lang="el-GR" b="1" dirty="0" smtClean="0">
                <a:effectLst>
                  <a:outerShdw blurRad="38100" dist="38100" dir="2700000" algn="tl">
                    <a:srgbClr val="000000">
                      <a:alpha val="43137"/>
                    </a:srgbClr>
                  </a:outerShdw>
                </a:effectLst>
                <a:latin typeface="+mn-lt"/>
              </a:rPr>
              <a:t/>
            </a:r>
            <a:br>
              <a:rPr lang="el-GR" b="1" dirty="0" smtClean="0">
                <a:effectLst>
                  <a:outerShdw blurRad="38100" dist="38100" dir="2700000" algn="tl">
                    <a:srgbClr val="000000">
                      <a:alpha val="43137"/>
                    </a:srgbClr>
                  </a:outerShdw>
                </a:effectLst>
                <a:latin typeface="+mn-lt"/>
              </a:rPr>
            </a:br>
            <a:endParaRPr lang="en-GB" sz="4000" b="1" dirty="0">
              <a:solidFill>
                <a:schemeClr val="bg1"/>
              </a:solidFill>
              <a:effectLst>
                <a:outerShdw blurRad="38100" dist="38100" dir="2700000" algn="tl">
                  <a:srgbClr val="000000">
                    <a:alpha val="43137"/>
                  </a:srgbClr>
                </a:outerShdw>
              </a:effectLst>
              <a:latin typeface="+mn-lt"/>
            </a:endParaRPr>
          </a:p>
        </p:txBody>
      </p:sp>
      <p:sp>
        <p:nvSpPr>
          <p:cNvPr id="4" name="TextBox 3"/>
          <p:cNvSpPr txBox="1"/>
          <p:nvPr/>
        </p:nvSpPr>
        <p:spPr>
          <a:xfrm>
            <a:off x="2751437" y="1227266"/>
            <a:ext cx="10585622" cy="707886"/>
          </a:xfrm>
          <a:prstGeom prst="rect">
            <a:avLst/>
          </a:prstGeom>
          <a:noFill/>
        </p:spPr>
        <p:txBody>
          <a:bodyPr wrap="square" rtlCol="0">
            <a:spAutoFit/>
          </a:bodyPr>
          <a:lstStyle/>
          <a:p>
            <a:pPr algn="ctr"/>
            <a:r>
              <a:rPr lang="el-GR" sz="4000" dirty="0" smtClean="0">
                <a:solidFill>
                  <a:schemeClr val="bg1"/>
                </a:solidFill>
              </a:rPr>
              <a:t>Ασφάλεια στο διαδίκτυο (για γονείς)</a:t>
            </a:r>
            <a:endParaRPr lang="en-US" sz="4000" dirty="0">
              <a:solidFill>
                <a:schemeClr val="bg1"/>
              </a:solidFill>
            </a:endParaRPr>
          </a:p>
        </p:txBody>
      </p:sp>
      <p:sp>
        <p:nvSpPr>
          <p:cNvPr id="3" name="Rectangle 2"/>
          <p:cNvSpPr/>
          <p:nvPr/>
        </p:nvSpPr>
        <p:spPr>
          <a:xfrm>
            <a:off x="-76200" y="1009650"/>
            <a:ext cx="12268200" cy="5168728"/>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155" y="1538882"/>
            <a:ext cx="6016711" cy="4011141"/>
          </a:xfrm>
          <a:prstGeom prst="rect">
            <a:avLst/>
          </a:prstGeom>
        </p:spPr>
      </p:pic>
      <p:sp>
        <p:nvSpPr>
          <p:cNvPr id="9" name="TextBox 8"/>
          <p:cNvSpPr txBox="1"/>
          <p:nvPr/>
        </p:nvSpPr>
        <p:spPr>
          <a:xfrm>
            <a:off x="3187703" y="119511"/>
            <a:ext cx="7941614" cy="769441"/>
          </a:xfrm>
          <a:prstGeom prst="rect">
            <a:avLst/>
          </a:prstGeom>
          <a:noFill/>
        </p:spPr>
        <p:txBody>
          <a:bodyPr wrap="square" rtlCol="0">
            <a:spAutoFit/>
          </a:bodyPr>
          <a:lstStyle/>
          <a:p>
            <a:r>
              <a:rPr lang="el-GR" sz="4400" b="1" dirty="0" smtClean="0">
                <a:solidFill>
                  <a:schemeClr val="bg1"/>
                </a:solidFill>
              </a:rPr>
              <a:t>ΣΥΜΒΟΥΛΕΣ ΓΙΑ ΓΟΝΕΙΣ</a:t>
            </a:r>
            <a:endParaRPr lang="en-US" sz="4400" b="1" dirty="0">
              <a:solidFill>
                <a:schemeClr val="bg1"/>
              </a:solidFill>
            </a:endParaRPr>
          </a:p>
        </p:txBody>
      </p:sp>
    </p:spTree>
    <p:extLst>
      <p:ext uri="{BB962C8B-B14F-4D97-AF65-F5344CB8AC3E}">
        <p14:creationId xmlns:p14="http://schemas.microsoft.com/office/powerpoint/2010/main" val="1736195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265" y="1384411"/>
            <a:ext cx="7526346" cy="4222527"/>
          </a:xfrm>
          <a:prstGeom prst="rect">
            <a:avLst/>
          </a:prstGeom>
        </p:spPr>
      </p:pic>
      <p:sp>
        <p:nvSpPr>
          <p:cNvPr id="10" name="TextBox 9"/>
          <p:cNvSpPr txBox="1"/>
          <p:nvPr/>
        </p:nvSpPr>
        <p:spPr>
          <a:xfrm>
            <a:off x="4201298" y="5863137"/>
            <a:ext cx="7051589" cy="369332"/>
          </a:xfrm>
          <a:prstGeom prst="rect">
            <a:avLst/>
          </a:prstGeom>
          <a:noFill/>
        </p:spPr>
        <p:txBody>
          <a:bodyPr wrap="square" rtlCol="0">
            <a:spAutoFit/>
          </a:bodyPr>
          <a:lstStyle/>
          <a:p>
            <a:r>
              <a:rPr lang="en-US" dirty="0">
                <a:solidFill>
                  <a:schemeClr val="bg1"/>
                </a:solidFill>
              </a:rPr>
              <a:t>https://youtu.be/yGaFWDMBnv0</a:t>
            </a:r>
          </a:p>
        </p:txBody>
      </p:sp>
    </p:spTree>
    <p:extLst>
      <p:ext uri="{BB962C8B-B14F-4D97-AF65-F5344CB8AC3E}">
        <p14:creationId xmlns:p14="http://schemas.microsoft.com/office/powerpoint/2010/main" val="363506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175654"/>
            <a:ext cx="10515600" cy="1325563"/>
          </a:xfrm>
        </p:spPr>
        <p:txBody>
          <a:bodyPr>
            <a:normAutofit/>
          </a:bodyPr>
          <a:lstStyle/>
          <a:p>
            <a:pPr algn="ctr"/>
            <a:r>
              <a:rPr lang="el-GR" b="1" dirty="0">
                <a:solidFill>
                  <a:schemeClr val="bg1"/>
                </a:solidFill>
              </a:rPr>
              <a:t>Τι µ</a:t>
            </a:r>
            <a:r>
              <a:rPr lang="el-GR" b="1" dirty="0" err="1">
                <a:solidFill>
                  <a:schemeClr val="bg1"/>
                </a:solidFill>
              </a:rPr>
              <a:t>πορώ</a:t>
            </a:r>
            <a:r>
              <a:rPr lang="el-GR" b="1" dirty="0">
                <a:solidFill>
                  <a:schemeClr val="bg1"/>
                </a:solidFill>
              </a:rPr>
              <a:t> να κάνω </a:t>
            </a:r>
            <a:r>
              <a:rPr lang="el-GR" b="1" dirty="0" smtClean="0">
                <a:solidFill>
                  <a:schemeClr val="bg1"/>
                </a:solidFill>
              </a:rPr>
              <a:t>για το πρόβλημα </a:t>
            </a:r>
            <a:r>
              <a:rPr lang="el-GR" b="1" dirty="0">
                <a:solidFill>
                  <a:schemeClr val="bg1"/>
                </a:solidFill>
              </a:rPr>
              <a:t>υπερβολικής </a:t>
            </a:r>
            <a:r>
              <a:rPr lang="el-GR" b="1" dirty="0" smtClean="0">
                <a:solidFill>
                  <a:schemeClr val="bg1"/>
                </a:solidFill>
              </a:rPr>
              <a:t>ενασχόλησης;</a:t>
            </a:r>
            <a:endParaRPr lang="en-US" b="1" dirty="0">
              <a:solidFill>
                <a:schemeClr val="bg1"/>
              </a:solidFill>
            </a:endParaRPr>
          </a:p>
        </p:txBody>
      </p:sp>
      <p:sp>
        <p:nvSpPr>
          <p:cNvPr id="6" name="Content Placeholder 5"/>
          <p:cNvSpPr>
            <a:spLocks noGrp="1"/>
          </p:cNvSpPr>
          <p:nvPr>
            <p:ph idx="1"/>
          </p:nvPr>
        </p:nvSpPr>
        <p:spPr/>
        <p:txBody>
          <a:bodyPr/>
          <a:lstStyle/>
          <a:p>
            <a:pPr marL="0" indent="0" algn="ctr">
              <a:buNone/>
            </a:pPr>
            <a:r>
              <a:rPr lang="el-GR" dirty="0" smtClean="0">
                <a:solidFill>
                  <a:schemeClr val="bg1"/>
                </a:solidFill>
              </a:rPr>
              <a:t>Σε περίπτωση που διαπιστώσω ότι υπάρχει σοβαρό πρόβλημα αναζητώ βοήθεια από επαγγελματίες. </a:t>
            </a:r>
            <a:endParaRPr lang="en-US"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178" y="3127945"/>
            <a:ext cx="4974770" cy="3165762"/>
          </a:xfrm>
          <a:prstGeom prst="rect">
            <a:avLst/>
          </a:prstGeom>
        </p:spPr>
      </p:pic>
    </p:spTree>
    <p:extLst>
      <p:ext uri="{BB962C8B-B14F-4D97-AF65-F5344CB8AC3E}">
        <p14:creationId xmlns:p14="http://schemas.microsoft.com/office/powerpoint/2010/main" val="378952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sz="4000" b="1" dirty="0">
                <a:solidFill>
                  <a:schemeClr val="bg1"/>
                </a:solidFill>
              </a:rPr>
              <a:t>Κρατώντας τα μικρότερα παιδιά ασφαλή στο διαδίκτυο…</a:t>
            </a:r>
            <a:endParaRPr lang="en-US" sz="4000" b="1" dirty="0">
              <a:solidFill>
                <a:schemeClr val="bg1"/>
              </a:solidFill>
            </a:endParaRPr>
          </a:p>
        </p:txBody>
      </p:sp>
      <p:sp>
        <p:nvSpPr>
          <p:cNvPr id="3" name="Content Placeholder 2"/>
          <p:cNvSpPr>
            <a:spLocks noGrp="1"/>
          </p:cNvSpPr>
          <p:nvPr>
            <p:ph idx="1"/>
          </p:nvPr>
        </p:nvSpPr>
        <p:spPr>
          <a:xfrm>
            <a:off x="838200" y="1825625"/>
            <a:ext cx="10515600" cy="2540429"/>
          </a:xfrm>
        </p:spPr>
        <p:txBody>
          <a:bodyPr>
            <a:normAutofit/>
          </a:bodyPr>
          <a:lstStyle/>
          <a:p>
            <a:pPr>
              <a:buFont typeface="Wingdings" panose="05000000000000000000" pitchFamily="2" charset="2"/>
              <a:buChar char="Ø"/>
            </a:pPr>
            <a:r>
              <a:rPr lang="el-GR" sz="3200" dirty="0" smtClean="0">
                <a:solidFill>
                  <a:schemeClr val="bg1"/>
                </a:solidFill>
              </a:rPr>
              <a:t>Πάντα υπό επίβλεψη στο διαδίκτυο</a:t>
            </a:r>
          </a:p>
          <a:p>
            <a:pPr>
              <a:buFont typeface="Wingdings" panose="05000000000000000000" pitchFamily="2" charset="2"/>
              <a:buChar char="Ø"/>
            </a:pPr>
            <a:r>
              <a:rPr lang="el-GR" sz="3200" dirty="0" smtClean="0">
                <a:solidFill>
                  <a:schemeClr val="bg1"/>
                </a:solidFill>
              </a:rPr>
              <a:t>Ρυθμίσεις γονικού ελέγχου</a:t>
            </a:r>
          </a:p>
          <a:p>
            <a:pPr>
              <a:buFont typeface="Wingdings" panose="05000000000000000000" pitchFamily="2" charset="2"/>
              <a:buChar char="Ø"/>
            </a:pPr>
            <a:r>
              <a:rPr lang="el-GR" sz="3200" dirty="0" smtClean="0">
                <a:solidFill>
                  <a:schemeClr val="bg1"/>
                </a:solidFill>
              </a:rPr>
              <a:t>Σημάνσεις ηλικιακής διαβάθμισης και περιεχομένου </a:t>
            </a:r>
            <a:r>
              <a:rPr lang="en-US" sz="3200" dirty="0" smtClean="0">
                <a:solidFill>
                  <a:schemeClr val="bg1"/>
                </a:solidFill>
              </a:rPr>
              <a:t>PEGI</a:t>
            </a:r>
          </a:p>
          <a:p>
            <a:pPr>
              <a:buFont typeface="Wingdings" panose="05000000000000000000" pitchFamily="2" charset="2"/>
              <a:buChar char="Ø"/>
            </a:pPr>
            <a:r>
              <a:rPr lang="el-GR" sz="3200" dirty="0" smtClean="0">
                <a:solidFill>
                  <a:schemeClr val="bg1"/>
                </a:solidFill>
              </a:rPr>
              <a:t>Σελίδες που χρησιμοποιεί στα «αγαπημένα»</a:t>
            </a:r>
            <a:endParaRPr lang="en-US" sz="3200" dirty="0">
              <a:solidFill>
                <a:schemeClr val="bg1"/>
              </a:solidFill>
            </a:endParaRPr>
          </a:p>
        </p:txBody>
      </p:sp>
      <p:sp>
        <p:nvSpPr>
          <p:cNvPr id="5" name="Rounded Rectangle 4"/>
          <p:cNvSpPr/>
          <p:nvPr/>
        </p:nvSpPr>
        <p:spPr>
          <a:xfrm>
            <a:off x="838200" y="4819135"/>
            <a:ext cx="10365259" cy="160637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4442" y="4950941"/>
            <a:ext cx="9876137" cy="1200329"/>
          </a:xfrm>
          <a:prstGeom prst="rect">
            <a:avLst/>
          </a:prstGeom>
          <a:noFill/>
        </p:spPr>
        <p:txBody>
          <a:bodyPr wrap="square" rtlCol="0">
            <a:spAutoFit/>
          </a:bodyPr>
          <a:lstStyle/>
          <a:p>
            <a:pPr algn="ctr"/>
            <a:r>
              <a:rPr lang="el-GR" sz="2400" b="1" u="sng" dirty="0">
                <a:solidFill>
                  <a:schemeClr val="bg1"/>
                </a:solidFill>
              </a:rPr>
              <a:t>ΘΥΜΗΘΕΙΤΕ: </a:t>
            </a:r>
          </a:p>
          <a:p>
            <a:pPr algn="ctr"/>
            <a:r>
              <a:rPr lang="el-GR" sz="2400" b="1" dirty="0">
                <a:solidFill>
                  <a:schemeClr val="bg1"/>
                </a:solidFill>
              </a:rPr>
              <a:t>Αυτό που είναι σωστό και λάθος στην καθημερινότητα των παιδιών, είναι επίσης σωστό και λάθος και στο διαδίκτυο!</a:t>
            </a:r>
          </a:p>
        </p:txBody>
      </p:sp>
    </p:spTree>
    <p:extLst>
      <p:ext uri="{BB962C8B-B14F-4D97-AF65-F5344CB8AC3E}">
        <p14:creationId xmlns:p14="http://schemas.microsoft.com/office/powerpoint/2010/main" val="24158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665"/>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b="1" dirty="0">
                <a:solidFill>
                  <a:schemeClr val="bg1"/>
                </a:solidFill>
              </a:rPr>
              <a:t>https://bit.ly/309gGKk</a:t>
            </a:r>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2098675"/>
            <a:ext cx="5801784" cy="4351338"/>
          </a:xfrm>
        </p:spPr>
      </p:pic>
    </p:spTree>
    <p:extLst>
      <p:ext uri="{BB962C8B-B14F-4D97-AF65-F5344CB8AC3E}">
        <p14:creationId xmlns:p14="http://schemas.microsoft.com/office/powerpoint/2010/main" val="376732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902"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Content Placeholder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6497" y="3071213"/>
            <a:ext cx="5059206" cy="3794405"/>
          </a:xfrm>
        </p:spPr>
      </p:pic>
      <p:sp>
        <p:nvSpPr>
          <p:cNvPr id="5" name="TextBox 4"/>
          <p:cNvSpPr txBox="1"/>
          <p:nvPr/>
        </p:nvSpPr>
        <p:spPr>
          <a:xfrm>
            <a:off x="189471" y="442526"/>
            <a:ext cx="12101384" cy="2554545"/>
          </a:xfrm>
          <a:prstGeom prst="rect">
            <a:avLst/>
          </a:prstGeom>
          <a:noFill/>
        </p:spPr>
        <p:txBody>
          <a:bodyPr wrap="square" rtlCol="0">
            <a:spAutoFit/>
          </a:bodyPr>
          <a:lstStyle/>
          <a:p>
            <a:pPr marL="457200" indent="-457200" algn="ctr">
              <a:buFont typeface="Wingdings" panose="05000000000000000000" pitchFamily="2" charset="2"/>
              <a:buChar char="ü"/>
            </a:pPr>
            <a:r>
              <a:rPr lang="el-GR" sz="3200" dirty="0">
                <a:solidFill>
                  <a:schemeClr val="bg1"/>
                </a:solidFill>
              </a:rPr>
              <a:t>Προσοχή στο </a:t>
            </a:r>
            <a:r>
              <a:rPr lang="el-GR" sz="3200" dirty="0" err="1" smtClean="0">
                <a:solidFill>
                  <a:schemeClr val="bg1"/>
                </a:solidFill>
              </a:rPr>
              <a:t>Youtube</a:t>
            </a:r>
            <a:r>
              <a:rPr lang="el-GR" sz="3200" dirty="0">
                <a:solidFill>
                  <a:schemeClr val="bg1"/>
                </a:solidFill>
              </a:rPr>
              <a:t>,</a:t>
            </a:r>
            <a:r>
              <a:rPr lang="el-GR" sz="3200" dirty="0" smtClean="0">
                <a:solidFill>
                  <a:schemeClr val="bg1"/>
                </a:solidFill>
              </a:rPr>
              <a:t> </a:t>
            </a:r>
            <a:r>
              <a:rPr lang="el-GR" sz="3200" dirty="0">
                <a:solidFill>
                  <a:schemeClr val="bg1"/>
                </a:solidFill>
              </a:rPr>
              <a:t>είναι πολύ εύκολο να βρεθεί το παιδί σε ακατάλληλο για την ηλικία του περιβάλλον</a:t>
            </a:r>
            <a:r>
              <a:rPr lang="el-GR" sz="3200" dirty="0" smtClean="0">
                <a:solidFill>
                  <a:schemeClr val="bg1"/>
                </a:solidFill>
              </a:rPr>
              <a:t>.</a:t>
            </a:r>
          </a:p>
          <a:p>
            <a:pPr algn="ctr"/>
            <a:endParaRPr lang="el-GR" sz="3200" dirty="0">
              <a:solidFill>
                <a:schemeClr val="bg1"/>
              </a:solidFill>
            </a:endParaRPr>
          </a:p>
          <a:p>
            <a:pPr marL="457200" indent="-457200" algn="ctr">
              <a:buFont typeface="Wingdings" panose="05000000000000000000" pitchFamily="2" charset="2"/>
              <a:buChar char="ü"/>
            </a:pPr>
            <a:r>
              <a:rPr lang="el-GR" sz="3200" dirty="0">
                <a:solidFill>
                  <a:schemeClr val="bg1"/>
                </a:solidFill>
              </a:rPr>
              <a:t>Δείτε πώς να ενεργοποιήσετε τη λειτουργία </a:t>
            </a:r>
            <a:r>
              <a:rPr lang="el-GR" sz="3200" dirty="0" smtClean="0">
                <a:solidFill>
                  <a:schemeClr val="bg1"/>
                </a:solidFill>
              </a:rPr>
              <a:t>περιορισμένης</a:t>
            </a:r>
          </a:p>
          <a:p>
            <a:pPr algn="ctr"/>
            <a:r>
              <a:rPr lang="el-GR" sz="3200" dirty="0" smtClean="0">
                <a:solidFill>
                  <a:schemeClr val="bg1"/>
                </a:solidFill>
              </a:rPr>
              <a:t> </a:t>
            </a:r>
            <a:r>
              <a:rPr lang="el-GR" sz="3200" dirty="0">
                <a:solidFill>
                  <a:schemeClr val="bg1"/>
                </a:solidFill>
              </a:rPr>
              <a:t>πρόσβασης εδώ: </a:t>
            </a:r>
            <a:r>
              <a:rPr lang="el-GR" sz="3200" dirty="0" smtClean="0">
                <a:solidFill>
                  <a:schemeClr val="bg1"/>
                </a:solidFill>
              </a:rPr>
              <a:t>https</a:t>
            </a:r>
            <a:r>
              <a:rPr lang="el-GR" sz="3200" dirty="0">
                <a:solidFill>
                  <a:schemeClr val="bg1"/>
                </a:solidFill>
              </a:rPr>
              <a:t>://bit.ly/2iTadle</a:t>
            </a:r>
          </a:p>
        </p:txBody>
      </p:sp>
    </p:spTree>
    <p:extLst>
      <p:ext uri="{BB962C8B-B14F-4D97-AF65-F5344CB8AC3E}">
        <p14:creationId xmlns:p14="http://schemas.microsoft.com/office/powerpoint/2010/main" val="247595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sz="4000" b="1" dirty="0">
                <a:solidFill>
                  <a:schemeClr val="bg1"/>
                </a:solidFill>
              </a:rPr>
              <a:t>Προστασία της </a:t>
            </a:r>
            <a:r>
              <a:rPr lang="el-GR" sz="4000" b="1" dirty="0" err="1">
                <a:solidFill>
                  <a:schemeClr val="bg1"/>
                </a:solidFill>
              </a:rPr>
              <a:t>ιδιωτικότητας</a:t>
            </a:r>
            <a:r>
              <a:rPr lang="el-GR" sz="4000" b="1" dirty="0">
                <a:solidFill>
                  <a:schemeClr val="bg1"/>
                </a:solidFill>
              </a:rPr>
              <a:t> στο διαδίκτυο</a:t>
            </a:r>
            <a:endParaRPr lang="en-US" sz="4000" b="1" dirty="0">
              <a:solidFill>
                <a:schemeClr val="bg1"/>
              </a:solidFill>
            </a:endParaRPr>
          </a:p>
        </p:txBody>
      </p:sp>
      <p:sp>
        <p:nvSpPr>
          <p:cNvPr id="3" name="Content Placeholder 2"/>
          <p:cNvSpPr>
            <a:spLocks noGrp="1"/>
          </p:cNvSpPr>
          <p:nvPr>
            <p:ph idx="1"/>
          </p:nvPr>
        </p:nvSpPr>
        <p:spPr/>
        <p:txBody>
          <a:bodyPr>
            <a:normAutofit lnSpcReduction="10000"/>
          </a:bodyPr>
          <a:lstStyle/>
          <a:p>
            <a:r>
              <a:rPr lang="el-GR" dirty="0">
                <a:solidFill>
                  <a:schemeClr val="bg1"/>
                </a:solidFill>
              </a:rPr>
              <a:t>Σωστές ρυθμίσεις στα προφίλ των παιδιών στα κοινωνικά </a:t>
            </a:r>
            <a:r>
              <a:rPr lang="el-GR" dirty="0" smtClean="0">
                <a:solidFill>
                  <a:schemeClr val="bg1"/>
                </a:solidFill>
              </a:rPr>
              <a:t>δίκτυα.</a:t>
            </a:r>
            <a:endParaRPr lang="el-GR" dirty="0">
              <a:solidFill>
                <a:schemeClr val="bg1"/>
              </a:solidFill>
            </a:endParaRPr>
          </a:p>
          <a:p>
            <a:r>
              <a:rPr lang="el-GR" dirty="0">
                <a:solidFill>
                  <a:schemeClr val="bg1"/>
                </a:solidFill>
              </a:rPr>
              <a:t>Προσοχή στο «κατέβασμα» εφαρμογών. Δεν είναι </a:t>
            </a:r>
            <a:r>
              <a:rPr lang="el-GR" dirty="0" smtClean="0">
                <a:solidFill>
                  <a:schemeClr val="bg1"/>
                </a:solidFill>
              </a:rPr>
              <a:t>δωρεάν - τις </a:t>
            </a:r>
            <a:r>
              <a:rPr lang="el-GR" dirty="0">
                <a:solidFill>
                  <a:schemeClr val="bg1"/>
                </a:solidFill>
              </a:rPr>
              <a:t>πληρώνουμε με τα δεδομένα </a:t>
            </a:r>
            <a:r>
              <a:rPr lang="el-GR" dirty="0" smtClean="0">
                <a:solidFill>
                  <a:schemeClr val="bg1"/>
                </a:solidFill>
              </a:rPr>
              <a:t>μας.</a:t>
            </a:r>
            <a:endParaRPr lang="el-GR" dirty="0">
              <a:solidFill>
                <a:schemeClr val="bg1"/>
              </a:solidFill>
            </a:endParaRPr>
          </a:p>
          <a:p>
            <a:r>
              <a:rPr lang="el-GR" dirty="0">
                <a:solidFill>
                  <a:schemeClr val="bg1"/>
                </a:solidFill>
              </a:rPr>
              <a:t>Δώστε έμφαση στην αποκάλυψη προσωπικών δεδομένων και μέσα από τη δημοσίευση </a:t>
            </a:r>
            <a:r>
              <a:rPr lang="el-GR" dirty="0" smtClean="0">
                <a:solidFill>
                  <a:schemeClr val="bg1"/>
                </a:solidFill>
              </a:rPr>
              <a:t>φωτογραφιών/σχολίων.</a:t>
            </a:r>
          </a:p>
          <a:p>
            <a:r>
              <a:rPr lang="el-GR" dirty="0" smtClean="0">
                <a:solidFill>
                  <a:schemeClr val="bg1"/>
                </a:solidFill>
              </a:rPr>
              <a:t>Όχι στην κοινοποίηση τοποθεσίας.</a:t>
            </a:r>
          </a:p>
          <a:p>
            <a:r>
              <a:rPr lang="el-GR" dirty="0">
                <a:solidFill>
                  <a:schemeClr val="bg1"/>
                </a:solidFill>
              </a:rPr>
              <a:t>Δώστε ιδιαίτερη έμφαση στα άτομα με τα οποία συνομιλεί το παιδί σας στο διαδίκτυο. Ενημερώστε το ότι αυτός με τον οποίο μιλάει μπορεί να μην είναι αυτός που φαίνεται και τονίστε του ότι πρέπει να δέχεται αιτήματα φιλίας μόνο από ανθρώπους που γνωρίζει.</a:t>
            </a:r>
          </a:p>
          <a:p>
            <a:endParaRPr lang="el-GR" dirty="0"/>
          </a:p>
          <a:p>
            <a:endParaRPr lang="en-US" dirty="0"/>
          </a:p>
        </p:txBody>
      </p:sp>
    </p:spTree>
    <p:extLst>
      <p:ext uri="{BB962C8B-B14F-4D97-AF65-F5344CB8AC3E}">
        <p14:creationId xmlns:p14="http://schemas.microsoft.com/office/powerpoint/2010/main" val="200194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903"/>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smtClean="0">
                <a:solidFill>
                  <a:schemeClr val="bg1"/>
                </a:solidFill>
              </a:rPr>
              <a:t>Προστασία </a:t>
            </a:r>
            <a:r>
              <a:rPr lang="el-GR" b="1" dirty="0" err="1" smtClean="0">
                <a:solidFill>
                  <a:schemeClr val="bg1"/>
                </a:solidFill>
              </a:rPr>
              <a:t>ιδιωτικότητας</a:t>
            </a:r>
            <a:r>
              <a:rPr lang="el-GR" b="1" dirty="0" smtClean="0">
                <a:solidFill>
                  <a:schemeClr val="bg1"/>
                </a:solidFill>
              </a:rPr>
              <a:t> στο διαδίκτυο</a:t>
            </a:r>
            <a:endParaRPr lang="en-US" b="1" dirty="0">
              <a:solidFill>
                <a:schemeClr val="bg1"/>
              </a:solidFill>
            </a:endParaRPr>
          </a:p>
        </p:txBody>
      </p:sp>
      <p:sp>
        <p:nvSpPr>
          <p:cNvPr id="3" name="Content Placeholder 2"/>
          <p:cNvSpPr>
            <a:spLocks noGrp="1"/>
          </p:cNvSpPr>
          <p:nvPr>
            <p:ph idx="1"/>
          </p:nvPr>
        </p:nvSpPr>
        <p:spPr>
          <a:xfrm>
            <a:off x="3912972" y="2815794"/>
            <a:ext cx="8279028" cy="4351338"/>
          </a:xfrm>
        </p:spPr>
        <p:txBody>
          <a:bodyPr/>
          <a:lstStyle/>
          <a:p>
            <a:r>
              <a:rPr lang="el-GR" dirty="0">
                <a:solidFill>
                  <a:schemeClr val="bg1"/>
                </a:solidFill>
              </a:rPr>
              <a:t>Μάθετε στο παιδί να σκέφτεται πριν προχωρήσει σε οποιαδήποτε </a:t>
            </a:r>
            <a:r>
              <a:rPr lang="el-GR" dirty="0" smtClean="0">
                <a:solidFill>
                  <a:schemeClr val="bg1"/>
                </a:solidFill>
              </a:rPr>
              <a:t>δημοσίευση.</a:t>
            </a:r>
            <a:endParaRPr lang="el-GR" dirty="0">
              <a:solidFill>
                <a:schemeClr val="bg1"/>
              </a:solidFill>
            </a:endParaRPr>
          </a:p>
          <a:p>
            <a:r>
              <a:rPr lang="el-GR" dirty="0">
                <a:solidFill>
                  <a:schemeClr val="bg1"/>
                </a:solidFill>
              </a:rPr>
              <a:t>Το ψηφιακό αποτύπωμα που δημιουργεί θα το ακολουθεί σε όλη του τη </a:t>
            </a:r>
            <a:r>
              <a:rPr lang="el-GR" dirty="0" smtClean="0">
                <a:solidFill>
                  <a:schemeClr val="bg1"/>
                </a:solidFill>
              </a:rPr>
              <a:t>ζωή.</a:t>
            </a:r>
            <a:endParaRPr lang="el-GR" dirty="0">
              <a:solidFill>
                <a:schemeClr val="bg1"/>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020" y="1210491"/>
            <a:ext cx="6191250" cy="4762500"/>
          </a:xfrm>
          <a:prstGeom prst="rect">
            <a:avLst/>
          </a:prstGeom>
        </p:spPr>
      </p:pic>
    </p:spTree>
    <p:extLst>
      <p:ext uri="{BB962C8B-B14F-4D97-AF65-F5344CB8AC3E}">
        <p14:creationId xmlns:p14="http://schemas.microsoft.com/office/powerpoint/2010/main" val="285113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solidFill>
                  <a:schemeClr val="bg1"/>
                </a:solidFill>
              </a:rPr>
              <a:t>Κοινωνικά δίκτυα… </a:t>
            </a:r>
            <a:br>
              <a:rPr lang="el-GR" b="1" dirty="0">
                <a:solidFill>
                  <a:schemeClr val="bg1"/>
                </a:solidFill>
              </a:rPr>
            </a:br>
            <a:r>
              <a:rPr lang="el-GR" b="1" dirty="0">
                <a:solidFill>
                  <a:schemeClr val="bg1"/>
                </a:solidFill>
              </a:rPr>
              <a:t>Τι πρέπει να προσέχουν τα παιδιά</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l-GR" dirty="0" smtClean="0">
                <a:solidFill>
                  <a:schemeClr val="bg1"/>
                </a:solidFill>
              </a:rPr>
              <a:t>Ηλικία έναρξης όχι πριν τα 13 έτη. </a:t>
            </a:r>
          </a:p>
          <a:p>
            <a:r>
              <a:rPr lang="el-GR" dirty="0" smtClean="0">
                <a:solidFill>
                  <a:schemeClr val="bg1"/>
                </a:solidFill>
              </a:rPr>
              <a:t>Ιδιωτικό προφίλ.</a:t>
            </a:r>
          </a:p>
          <a:p>
            <a:r>
              <a:rPr lang="el-GR" dirty="0" smtClean="0">
                <a:solidFill>
                  <a:schemeClr val="bg1"/>
                </a:solidFill>
              </a:rPr>
              <a:t>Προσοχή στην </a:t>
            </a:r>
            <a:r>
              <a:rPr lang="el-GR" dirty="0" err="1" smtClean="0">
                <a:solidFill>
                  <a:schemeClr val="bg1"/>
                </a:solidFill>
              </a:rPr>
              <a:t>υπερέκθεση</a:t>
            </a:r>
            <a:r>
              <a:rPr lang="el-GR" dirty="0" smtClean="0">
                <a:solidFill>
                  <a:schemeClr val="bg1"/>
                </a:solidFill>
              </a:rPr>
              <a:t>.</a:t>
            </a:r>
          </a:p>
          <a:p>
            <a:r>
              <a:rPr lang="el-GR" dirty="0" smtClean="0">
                <a:solidFill>
                  <a:schemeClr val="bg1"/>
                </a:solidFill>
              </a:rPr>
              <a:t>Όχι αποδοχή αιτημάτων φιλίας από αγνώστους.</a:t>
            </a:r>
          </a:p>
          <a:p>
            <a:r>
              <a:rPr lang="el-GR" dirty="0" smtClean="0">
                <a:solidFill>
                  <a:schemeClr val="bg1"/>
                </a:solidFill>
              </a:rPr>
              <a:t>Συζήτηση για το ποιους πρέπει να θεωρούμε φίλους μας στο διαδίκτυο.</a:t>
            </a:r>
          </a:p>
          <a:p>
            <a:r>
              <a:rPr lang="el-GR" dirty="0" smtClean="0">
                <a:solidFill>
                  <a:schemeClr val="bg1"/>
                </a:solidFill>
              </a:rPr>
              <a:t>Σεβασμός στους άλλους χρήστες. Δεν κοινοποιούμε φωτογραφία κάποιου χωρίς πρώτα να έχουμε εξασφαλίσει την έγκρισή του.</a:t>
            </a:r>
          </a:p>
          <a:p>
            <a:r>
              <a:rPr lang="el-GR" dirty="0" smtClean="0">
                <a:solidFill>
                  <a:schemeClr val="bg1"/>
                </a:solidFill>
              </a:rPr>
              <a:t>Συνειδητοποίηση από πλευράς παιδιού ότι δεν υπάρχει ανωνυμία στο διαδίκτυο και πως ό,τι κοινοποιεί μπορεί να μείνει εκεί για πάντα και να επηρεάσει τη μελλοντική ζωή του. </a:t>
            </a:r>
          </a:p>
          <a:p>
            <a:pPr marL="0" indent="0">
              <a:buNone/>
            </a:pPr>
            <a:endParaRPr lang="en-US" dirty="0"/>
          </a:p>
        </p:txBody>
      </p:sp>
    </p:spTree>
    <p:extLst>
      <p:ext uri="{BB962C8B-B14F-4D97-AF65-F5344CB8AC3E}">
        <p14:creationId xmlns:p14="http://schemas.microsoft.com/office/powerpoint/2010/main" val="15555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7"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35458" y="387176"/>
            <a:ext cx="11409406" cy="3816429"/>
          </a:xfrm>
          <a:prstGeom prst="rect">
            <a:avLst/>
          </a:prstGeom>
          <a:noFill/>
        </p:spPr>
        <p:txBody>
          <a:bodyPr wrap="square" rtlCol="0">
            <a:spAutoFit/>
          </a:bodyPr>
          <a:lstStyle/>
          <a:p>
            <a:endParaRPr lang="el-GR" dirty="0" smtClean="0"/>
          </a:p>
          <a:p>
            <a:pPr algn="ctr"/>
            <a:r>
              <a:rPr lang="el-GR" sz="3200" dirty="0" smtClean="0">
                <a:solidFill>
                  <a:schemeClr val="bg1"/>
                </a:solidFill>
              </a:rPr>
              <a:t>Δείξτε στο παιδί πώς να αναφέρει ή να μπλοκάρει κάποιον ή κάτι που το ενόχλησε/αναστάτωσε διαδικτυακά. </a:t>
            </a:r>
          </a:p>
          <a:p>
            <a:pPr algn="ctr"/>
            <a:endParaRPr lang="el-GR" sz="3200" dirty="0" smtClean="0">
              <a:solidFill>
                <a:schemeClr val="bg1"/>
              </a:solidFill>
            </a:endParaRPr>
          </a:p>
          <a:p>
            <a:pPr algn="ctr"/>
            <a:r>
              <a:rPr lang="el-GR" sz="3200" dirty="0" err="1" smtClean="0">
                <a:solidFill>
                  <a:schemeClr val="bg1"/>
                </a:solidFill>
              </a:rPr>
              <a:t>Eνημερωθείτε</a:t>
            </a:r>
            <a:r>
              <a:rPr lang="el-GR" sz="3200" dirty="0" smtClean="0">
                <a:solidFill>
                  <a:schemeClr val="bg1"/>
                </a:solidFill>
              </a:rPr>
              <a:t> </a:t>
            </a:r>
            <a:r>
              <a:rPr lang="el-GR" sz="3200" dirty="0">
                <a:solidFill>
                  <a:schemeClr val="bg1"/>
                </a:solidFill>
              </a:rPr>
              <a:t>για την ασφαλή χρήση των κοινωνικών δικτύων από εδώ: https://bit.ly/2H3Ka0V</a:t>
            </a:r>
          </a:p>
          <a:p>
            <a:pPr algn="ctr"/>
            <a:r>
              <a:rPr lang="el-GR" sz="3200" dirty="0">
                <a:solidFill>
                  <a:schemeClr val="bg1"/>
                </a:solidFill>
              </a:rPr>
              <a:t>Έναν αναλυτικό οδηγό για το πως να κάνετε αναφορά στα κοινωνικά δίκτυα μπορείτε να δείτε εδώ: https://bit.ly/2u73Mxh</a:t>
            </a:r>
          </a:p>
        </p:txBody>
      </p:sp>
      <p:sp>
        <p:nvSpPr>
          <p:cNvPr id="6" name="Rounded Rectangle 5"/>
          <p:cNvSpPr/>
          <p:nvPr/>
        </p:nvSpPr>
        <p:spPr>
          <a:xfrm>
            <a:off x="675503" y="5099222"/>
            <a:ext cx="10678297" cy="13345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5632" y="5296930"/>
            <a:ext cx="9951309" cy="830997"/>
          </a:xfrm>
          <a:prstGeom prst="rect">
            <a:avLst/>
          </a:prstGeom>
          <a:noFill/>
        </p:spPr>
        <p:txBody>
          <a:bodyPr wrap="square" rtlCol="0">
            <a:spAutoFit/>
          </a:bodyPr>
          <a:lstStyle/>
          <a:p>
            <a:pPr algn="ctr"/>
            <a:r>
              <a:rPr lang="el-GR" sz="2400" dirty="0" smtClean="0">
                <a:solidFill>
                  <a:schemeClr val="bg1"/>
                </a:solidFill>
              </a:rPr>
              <a:t>Είναι πολύ σημαντικό να κρατάμε τις γέφυρες επικοινωνίας ανοιχτές με το παιδί μας έτσι ώστε να μας εμπιστευτεί αν κάτι του συμβεί διαδικτυακά</a:t>
            </a:r>
            <a:endParaRPr lang="en-US" sz="2400" dirty="0">
              <a:solidFill>
                <a:schemeClr val="bg1"/>
              </a:solidFill>
            </a:endParaRPr>
          </a:p>
        </p:txBody>
      </p:sp>
    </p:spTree>
    <p:extLst>
      <p:ext uri="{BB962C8B-B14F-4D97-AF65-F5344CB8AC3E}">
        <p14:creationId xmlns:p14="http://schemas.microsoft.com/office/powerpoint/2010/main" val="55976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C15872-DC75-4611-BC78-4D9DCB0C6305}"/>
              </a:ext>
            </a:extLst>
          </p:cNvPr>
          <p:cNvSpPr/>
          <p:nvPr/>
        </p:nvSpPr>
        <p:spPr>
          <a:xfrm>
            <a:off x="1524000" y="857251"/>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31" name="Chart 30">
            <a:extLst>
              <a:ext uri="{FF2B5EF4-FFF2-40B4-BE49-F238E27FC236}">
                <a16:creationId xmlns:a16="http://schemas.microsoft.com/office/drawing/2014/main" id="{CFC7D823-8785-4952-985D-7EE60DFBF76B}"/>
              </a:ext>
            </a:extLst>
          </p:cNvPr>
          <p:cNvGraphicFramePr/>
          <p:nvPr>
            <p:extLst/>
          </p:nvPr>
        </p:nvGraphicFramePr>
        <p:xfrm>
          <a:off x="2152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a16="http://schemas.microsoft.com/office/drawing/2014/main" id="{46695AE7-90E4-4A1E-8878-FAB625DBEC7F}"/>
              </a:ext>
            </a:extLst>
          </p:cNvPr>
          <p:cNvSpPr/>
          <p:nvPr/>
        </p:nvSpPr>
        <p:spPr>
          <a:xfrm>
            <a:off x="3435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a16="http://schemas.microsoft.com/office/drawing/2014/main" id="{0B7EB26B-3979-4ED6-B0FD-FC17756BA557}"/>
              </a:ext>
            </a:extLst>
          </p:cNvPr>
          <p:cNvGraphicFramePr/>
          <p:nvPr>
            <p:extLst/>
          </p:nvPr>
        </p:nvGraphicFramePr>
        <p:xfrm>
          <a:off x="6343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a16="http://schemas.microsoft.com/office/drawing/2014/main" id="{E6DC9154-4975-41AE-A6DF-EF07D856FD81}"/>
              </a:ext>
            </a:extLst>
          </p:cNvPr>
          <p:cNvSpPr/>
          <p:nvPr/>
        </p:nvSpPr>
        <p:spPr>
          <a:xfrm>
            <a:off x="7626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a16="http://schemas.microsoft.com/office/drawing/2014/main" id="{292B76E1-A16D-4E90-8E07-B7C2EB69F0EE}"/>
              </a:ext>
            </a:extLst>
          </p:cNvPr>
          <p:cNvSpPr/>
          <p:nvPr/>
        </p:nvSpPr>
        <p:spPr>
          <a:xfrm>
            <a:off x="2307530" y="4706133"/>
            <a:ext cx="3521771" cy="969496"/>
          </a:xfrm>
          <a:prstGeom prst="rect">
            <a:avLst/>
          </a:prstGeom>
        </p:spPr>
        <p:txBody>
          <a:bodyPr wrap="square" lIns="0" tIns="0" rIns="0" bIns="0" anchor="ctr">
            <a:spAutoFit/>
          </a:bodyPr>
          <a:lstStyle/>
          <a:p>
            <a:pPr algn="ctr"/>
            <a:r>
              <a:rPr lang="en-US" sz="2100" dirty="0">
                <a:solidFill>
                  <a:prstClr val="black"/>
                </a:solidFill>
              </a:rPr>
              <a:t>To 14% </a:t>
            </a:r>
            <a:r>
              <a:rPr lang="el-GR" sz="2100" dirty="0">
                <a:solidFill>
                  <a:prstClr val="black"/>
                </a:solidFill>
              </a:rPr>
              <a:t>των παιδιών δηλώνει ότι μοιράζεται προσωπικό υλικό στο διαδίκτυο</a:t>
            </a:r>
            <a:endParaRPr lang="en-US" sz="2100" dirty="0">
              <a:solidFill>
                <a:prstClr val="black"/>
              </a:solidFill>
            </a:endParaRPr>
          </a:p>
        </p:txBody>
      </p:sp>
      <p:sp>
        <p:nvSpPr>
          <p:cNvPr id="36" name="Rectangle 35">
            <a:extLst>
              <a:ext uri="{FF2B5EF4-FFF2-40B4-BE49-F238E27FC236}">
                <a16:creationId xmlns:a16="http://schemas.microsoft.com/office/drawing/2014/main" id="{3D9C1DF2-4E6E-4FDE-B6B7-BA32277514F4}"/>
              </a:ext>
            </a:extLst>
          </p:cNvPr>
          <p:cNvSpPr/>
          <p:nvPr/>
        </p:nvSpPr>
        <p:spPr>
          <a:xfrm>
            <a:off x="6498530" y="4867717"/>
            <a:ext cx="3521771" cy="646331"/>
          </a:xfrm>
          <a:prstGeom prst="rect">
            <a:avLst/>
          </a:prstGeom>
        </p:spPr>
        <p:txBody>
          <a:bodyPr wrap="square" lIns="0" tIns="0" rIns="0" bIns="0" anchor="ctr">
            <a:spAutoFit/>
          </a:bodyPr>
          <a:lstStyle/>
          <a:p>
            <a:pPr algn="ctr"/>
            <a:r>
              <a:rPr lang="el-GR" sz="2100" dirty="0">
                <a:solidFill>
                  <a:prstClr val="black"/>
                </a:solidFill>
              </a:rPr>
              <a:t>Το 41% των παιδιών αποδέχεται αιτήματα φιλίας από αγνώστους</a:t>
            </a:r>
            <a:endParaRPr lang="en-US" sz="2100" dirty="0">
              <a:solidFill>
                <a:prstClr val="black"/>
              </a:solidFill>
            </a:endParaRPr>
          </a:p>
        </p:txBody>
      </p:sp>
      <p:sp>
        <p:nvSpPr>
          <p:cNvPr id="37" name="Rectangle 36">
            <a:extLst>
              <a:ext uri="{FF2B5EF4-FFF2-40B4-BE49-F238E27FC236}">
                <a16:creationId xmlns:a16="http://schemas.microsoft.com/office/drawing/2014/main" id="{ECFBF8DF-A7A1-42B9-88FE-541F85CB101D}"/>
              </a:ext>
            </a:extLst>
          </p:cNvPr>
          <p:cNvSpPr/>
          <p:nvPr/>
        </p:nvSpPr>
        <p:spPr>
          <a:xfrm>
            <a:off x="2307530" y="2056743"/>
            <a:ext cx="3521771" cy="207749"/>
          </a:xfrm>
          <a:prstGeom prst="rect">
            <a:avLst/>
          </a:prstGeom>
        </p:spPr>
        <p:txBody>
          <a:bodyPr wrap="square" lIns="0" tIns="0" rIns="0" bIns="0" anchor="t">
            <a:spAutoFit/>
          </a:bodyPr>
          <a:lstStyle/>
          <a:p>
            <a:pPr algn="ctr"/>
            <a:r>
              <a:rPr lang="en-US" sz="1350" b="1" dirty="0">
                <a:solidFill>
                  <a:prstClr val="black"/>
                </a:solidFill>
              </a:rPr>
              <a:t>SEXTING</a:t>
            </a:r>
          </a:p>
        </p:txBody>
      </p:sp>
      <p:sp>
        <p:nvSpPr>
          <p:cNvPr id="38" name="Rectangle 37">
            <a:extLst>
              <a:ext uri="{FF2B5EF4-FFF2-40B4-BE49-F238E27FC236}">
                <a16:creationId xmlns:a16="http://schemas.microsoft.com/office/drawing/2014/main" id="{5EA41E2D-6C1B-42CD-9633-A192FB4230D4}"/>
              </a:ext>
            </a:extLst>
          </p:cNvPr>
          <p:cNvSpPr/>
          <p:nvPr/>
        </p:nvSpPr>
        <p:spPr>
          <a:xfrm>
            <a:off x="6498530" y="2056743"/>
            <a:ext cx="3521771" cy="207749"/>
          </a:xfrm>
          <a:prstGeom prst="rect">
            <a:avLst/>
          </a:prstGeom>
        </p:spPr>
        <p:txBody>
          <a:bodyPr wrap="square" lIns="0" tIns="0" rIns="0" bIns="0" anchor="t">
            <a:spAutoFit/>
          </a:bodyPr>
          <a:lstStyle/>
          <a:p>
            <a:pPr algn="ctr"/>
            <a:r>
              <a:rPr lang="el-GR" sz="1350" b="1" dirty="0">
                <a:solidFill>
                  <a:prstClr val="black"/>
                </a:solidFill>
              </a:rPr>
              <a:t>ΑΓΝΩΣΤΟΙ</a:t>
            </a:r>
            <a:endParaRPr lang="en-US" sz="1350" b="1" dirty="0">
              <a:solidFill>
                <a:prstClr val="black"/>
              </a:solidFill>
            </a:endParaRPr>
          </a:p>
        </p:txBody>
      </p:sp>
      <p:sp>
        <p:nvSpPr>
          <p:cNvPr id="4" name="TextBox 3"/>
          <p:cNvSpPr txBox="1"/>
          <p:nvPr/>
        </p:nvSpPr>
        <p:spPr>
          <a:xfrm>
            <a:off x="3554065" y="3174543"/>
            <a:ext cx="1266825" cy="715581"/>
          </a:xfrm>
          <a:prstGeom prst="rect">
            <a:avLst/>
          </a:prstGeom>
          <a:noFill/>
        </p:spPr>
        <p:txBody>
          <a:bodyPr wrap="square" rtlCol="0">
            <a:spAutoFit/>
          </a:bodyPr>
          <a:lstStyle/>
          <a:p>
            <a:r>
              <a:rPr lang="en-US" sz="4050" b="1" dirty="0">
                <a:solidFill>
                  <a:prstClr val="black"/>
                </a:solidFill>
              </a:rPr>
              <a:t>14%</a:t>
            </a:r>
            <a:endParaRPr lang="el-GR" sz="4050" b="1" dirty="0">
              <a:solidFill>
                <a:prstClr val="black"/>
              </a:solidFill>
            </a:endParaRPr>
          </a:p>
        </p:txBody>
      </p:sp>
      <p:sp>
        <p:nvSpPr>
          <p:cNvPr id="22" name="TextBox 21"/>
          <p:cNvSpPr txBox="1"/>
          <p:nvPr/>
        </p:nvSpPr>
        <p:spPr>
          <a:xfrm>
            <a:off x="7745065" y="3229453"/>
            <a:ext cx="1337975" cy="715581"/>
          </a:xfrm>
          <a:prstGeom prst="rect">
            <a:avLst/>
          </a:prstGeom>
          <a:noFill/>
        </p:spPr>
        <p:txBody>
          <a:bodyPr wrap="square" rtlCol="0">
            <a:spAutoFit/>
          </a:bodyPr>
          <a:lstStyle/>
          <a:p>
            <a:r>
              <a:rPr lang="el-GR" sz="4050" b="1" dirty="0">
                <a:solidFill>
                  <a:prstClr val="black"/>
                </a:solidFill>
              </a:rPr>
              <a:t>41</a:t>
            </a:r>
            <a:r>
              <a:rPr lang="en-US" sz="4050" b="1" dirty="0">
                <a:solidFill>
                  <a:prstClr val="black"/>
                </a:solidFill>
              </a:rPr>
              <a:t>%</a:t>
            </a:r>
            <a:endParaRPr lang="el-GR" sz="4050" b="1" dirty="0">
              <a:solidFill>
                <a:prstClr val="black"/>
              </a:solidFill>
            </a:endParaRPr>
          </a:p>
        </p:txBody>
      </p:sp>
      <p:sp>
        <p:nvSpPr>
          <p:cNvPr id="17" name="TextBox 16">
            <a:extLst>
              <a:ext uri="{FF2B5EF4-FFF2-40B4-BE49-F238E27FC236}">
                <a16:creationId xmlns:a16="http://schemas.microsoft.com/office/drawing/2014/main" id="{385FB431-7B14-4614-BB3B-FA17C1F6C41E}"/>
              </a:ext>
            </a:extLst>
          </p:cNvPr>
          <p:cNvSpPr txBox="1"/>
          <p:nvPr/>
        </p:nvSpPr>
        <p:spPr>
          <a:xfrm>
            <a:off x="2052639"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365779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pPr algn="ctr"/>
            <a:r>
              <a:rPr lang="el-GR" sz="4000" b="1" dirty="0">
                <a:solidFill>
                  <a:schemeClr val="bg1"/>
                </a:solidFill>
              </a:rPr>
              <a:t>Είμαστε θετικοί στη χρήση του διαδικτύου από τα παιδιά γιατί…</a:t>
            </a:r>
            <a:endParaRPr lang="en-US" sz="40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055813"/>
            <a:ext cx="5969801" cy="3980221"/>
          </a:xfrm>
          <a:prstGeom prst="rect">
            <a:avLst/>
          </a:prstGeom>
        </p:spPr>
      </p:pic>
      <p:sp>
        <p:nvSpPr>
          <p:cNvPr id="6" name="TextBox 5"/>
          <p:cNvSpPr txBox="1"/>
          <p:nvPr/>
        </p:nvSpPr>
        <p:spPr>
          <a:xfrm>
            <a:off x="453080" y="2183027"/>
            <a:ext cx="5717059" cy="3539430"/>
          </a:xfrm>
          <a:prstGeom prst="rect">
            <a:avLst/>
          </a:prstGeom>
          <a:noFill/>
        </p:spPr>
        <p:txBody>
          <a:bodyPr wrap="square" rtlCol="0">
            <a:spAutoFit/>
          </a:bodyPr>
          <a:lstStyle/>
          <a:p>
            <a:pPr marL="457200" indent="-457200">
              <a:buFont typeface="Wingdings" panose="05000000000000000000" pitchFamily="2" charset="2"/>
              <a:buChar char="Ø"/>
            </a:pPr>
            <a:r>
              <a:rPr lang="el-GR" sz="2800" dirty="0">
                <a:solidFill>
                  <a:schemeClr val="bg1"/>
                </a:solidFill>
              </a:rPr>
              <a:t>Έχει περισσότερα πλεονεκτήματα από </a:t>
            </a:r>
            <a:r>
              <a:rPr lang="el-GR" sz="2800" dirty="0" smtClean="0">
                <a:solidFill>
                  <a:schemeClr val="bg1"/>
                </a:solidFill>
              </a:rPr>
              <a:t>μειονεκτήματα</a:t>
            </a:r>
          </a:p>
          <a:p>
            <a:pPr marL="457200" indent="-457200">
              <a:buFont typeface="Wingdings" panose="05000000000000000000" pitchFamily="2" charset="2"/>
              <a:buChar char="Ø"/>
            </a:pPr>
            <a:endParaRPr lang="el-GR" sz="2800" dirty="0">
              <a:solidFill>
                <a:schemeClr val="bg1"/>
              </a:solidFill>
            </a:endParaRPr>
          </a:p>
          <a:p>
            <a:pPr marL="457200" indent="-457200">
              <a:buFont typeface="Wingdings" panose="05000000000000000000" pitchFamily="2" charset="2"/>
              <a:buChar char="Ø"/>
            </a:pPr>
            <a:r>
              <a:rPr lang="el-GR" sz="2800" dirty="0">
                <a:solidFill>
                  <a:schemeClr val="bg1"/>
                </a:solidFill>
              </a:rPr>
              <a:t>Αποκτούν </a:t>
            </a:r>
            <a:r>
              <a:rPr lang="el-GR" sz="2800" dirty="0" smtClean="0">
                <a:solidFill>
                  <a:schemeClr val="bg1"/>
                </a:solidFill>
              </a:rPr>
              <a:t>δεξιότητες</a:t>
            </a:r>
          </a:p>
          <a:p>
            <a:pPr marL="457200" indent="-457200">
              <a:buFont typeface="Wingdings" panose="05000000000000000000" pitchFamily="2" charset="2"/>
              <a:buChar char="Ø"/>
            </a:pPr>
            <a:endParaRPr lang="el-GR" sz="2800" dirty="0">
              <a:solidFill>
                <a:schemeClr val="bg1"/>
              </a:solidFill>
            </a:endParaRPr>
          </a:p>
          <a:p>
            <a:pPr marL="457200" indent="-457200">
              <a:buFont typeface="Wingdings" panose="05000000000000000000" pitchFamily="2" charset="2"/>
              <a:buChar char="Ø"/>
            </a:pPr>
            <a:r>
              <a:rPr lang="el-GR" sz="2800" dirty="0">
                <a:solidFill>
                  <a:schemeClr val="bg1"/>
                </a:solidFill>
              </a:rPr>
              <a:t>Είναι κομμάτι της εκπαιδευτικής διαδικασίας και της καθημερινότητάς τους </a:t>
            </a:r>
          </a:p>
        </p:txBody>
      </p:sp>
    </p:spTree>
    <p:extLst>
      <p:ext uri="{BB962C8B-B14F-4D97-AF65-F5344CB8AC3E}">
        <p14:creationId xmlns:p14="http://schemas.microsoft.com/office/powerpoint/2010/main" val="2593418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C15872-DC75-4611-BC78-4D9DCB0C6305}"/>
              </a:ext>
            </a:extLst>
          </p:cNvPr>
          <p:cNvSpPr/>
          <p:nvPr/>
        </p:nvSpPr>
        <p:spPr>
          <a:xfrm>
            <a:off x="1524000" y="857251"/>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31" name="Chart 30">
            <a:extLst>
              <a:ext uri="{FF2B5EF4-FFF2-40B4-BE49-F238E27FC236}">
                <a16:creationId xmlns:a16="http://schemas.microsoft.com/office/drawing/2014/main" id="{CFC7D823-8785-4952-985D-7EE60DFBF76B}"/>
              </a:ext>
            </a:extLst>
          </p:cNvPr>
          <p:cNvGraphicFramePr/>
          <p:nvPr>
            <p:extLst/>
          </p:nvPr>
        </p:nvGraphicFramePr>
        <p:xfrm>
          <a:off x="2152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a16="http://schemas.microsoft.com/office/drawing/2014/main" id="{46695AE7-90E4-4A1E-8878-FAB625DBEC7F}"/>
              </a:ext>
            </a:extLst>
          </p:cNvPr>
          <p:cNvSpPr/>
          <p:nvPr/>
        </p:nvSpPr>
        <p:spPr>
          <a:xfrm>
            <a:off x="3435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a16="http://schemas.microsoft.com/office/drawing/2014/main" id="{0B7EB26B-3979-4ED6-B0FD-FC17756BA557}"/>
              </a:ext>
            </a:extLst>
          </p:cNvPr>
          <p:cNvGraphicFramePr/>
          <p:nvPr>
            <p:extLst/>
          </p:nvPr>
        </p:nvGraphicFramePr>
        <p:xfrm>
          <a:off x="6343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a16="http://schemas.microsoft.com/office/drawing/2014/main" id="{E6DC9154-4975-41AE-A6DF-EF07D856FD81}"/>
              </a:ext>
            </a:extLst>
          </p:cNvPr>
          <p:cNvSpPr/>
          <p:nvPr/>
        </p:nvSpPr>
        <p:spPr>
          <a:xfrm>
            <a:off x="7626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a16="http://schemas.microsoft.com/office/drawing/2014/main" id="{292B76E1-A16D-4E90-8E07-B7C2EB69F0EE}"/>
              </a:ext>
            </a:extLst>
          </p:cNvPr>
          <p:cNvSpPr/>
          <p:nvPr/>
        </p:nvSpPr>
        <p:spPr>
          <a:xfrm>
            <a:off x="2307530" y="4706133"/>
            <a:ext cx="3521771" cy="969496"/>
          </a:xfrm>
          <a:prstGeom prst="rect">
            <a:avLst/>
          </a:prstGeom>
        </p:spPr>
        <p:txBody>
          <a:bodyPr wrap="square" lIns="0" tIns="0" rIns="0" bIns="0" anchor="ctr">
            <a:spAutoFit/>
          </a:bodyPr>
          <a:lstStyle/>
          <a:p>
            <a:pPr algn="ctr"/>
            <a:r>
              <a:rPr lang="el-GR" sz="2100" dirty="0">
                <a:solidFill>
                  <a:prstClr val="black"/>
                </a:solidFill>
              </a:rPr>
              <a:t>Το 21% έχει συναντηθεί με κάποιον που γνώρισε στο διαδίκτυο</a:t>
            </a:r>
            <a:endParaRPr lang="en-US" sz="2100" dirty="0">
              <a:solidFill>
                <a:prstClr val="black"/>
              </a:solidFill>
            </a:endParaRPr>
          </a:p>
        </p:txBody>
      </p:sp>
      <p:sp>
        <p:nvSpPr>
          <p:cNvPr id="36" name="Rectangle 35">
            <a:extLst>
              <a:ext uri="{FF2B5EF4-FFF2-40B4-BE49-F238E27FC236}">
                <a16:creationId xmlns:a16="http://schemas.microsoft.com/office/drawing/2014/main" id="{3D9C1DF2-4E6E-4FDE-B6B7-BA32277514F4}"/>
              </a:ext>
            </a:extLst>
          </p:cNvPr>
          <p:cNvSpPr/>
          <p:nvPr/>
        </p:nvSpPr>
        <p:spPr>
          <a:xfrm>
            <a:off x="6498530" y="4706133"/>
            <a:ext cx="3521771" cy="969496"/>
          </a:xfrm>
          <a:prstGeom prst="rect">
            <a:avLst/>
          </a:prstGeom>
        </p:spPr>
        <p:txBody>
          <a:bodyPr wrap="square" lIns="0" tIns="0" rIns="0" bIns="0" anchor="ctr">
            <a:spAutoFit/>
          </a:bodyPr>
          <a:lstStyle/>
          <a:p>
            <a:pPr algn="ctr"/>
            <a:r>
              <a:rPr lang="el-GR" sz="2100" dirty="0">
                <a:solidFill>
                  <a:prstClr val="black"/>
                </a:solidFill>
              </a:rPr>
              <a:t>Το 70% έχει ανοίξει προφίλ σε κοινωνικό δίκτυο κάτω από την επιτρεπτή ηλικία</a:t>
            </a:r>
            <a:endParaRPr lang="en-US" sz="2100" dirty="0">
              <a:solidFill>
                <a:prstClr val="black"/>
              </a:solidFill>
            </a:endParaRPr>
          </a:p>
        </p:txBody>
      </p:sp>
      <p:sp>
        <p:nvSpPr>
          <p:cNvPr id="37" name="Rectangle 36">
            <a:extLst>
              <a:ext uri="{FF2B5EF4-FFF2-40B4-BE49-F238E27FC236}">
                <a16:creationId xmlns:a16="http://schemas.microsoft.com/office/drawing/2014/main" id="{ECFBF8DF-A7A1-42B9-88FE-541F85CB101D}"/>
              </a:ext>
            </a:extLst>
          </p:cNvPr>
          <p:cNvSpPr/>
          <p:nvPr/>
        </p:nvSpPr>
        <p:spPr>
          <a:xfrm>
            <a:off x="2307530" y="2056743"/>
            <a:ext cx="3521771" cy="207749"/>
          </a:xfrm>
          <a:prstGeom prst="rect">
            <a:avLst/>
          </a:prstGeom>
        </p:spPr>
        <p:txBody>
          <a:bodyPr wrap="square" lIns="0" tIns="0" rIns="0" bIns="0" anchor="t">
            <a:spAutoFit/>
          </a:bodyPr>
          <a:lstStyle/>
          <a:p>
            <a:pPr algn="ctr"/>
            <a:r>
              <a:rPr lang="el-GR" sz="1350" b="1" dirty="0">
                <a:solidFill>
                  <a:prstClr val="black"/>
                </a:solidFill>
              </a:rPr>
              <a:t>ΣΥΝΑΝΤΗΣΗ ΜΕ ΑΓΝΩΣΤΟΥΣ</a:t>
            </a:r>
            <a:endParaRPr lang="en-US" sz="1350" b="1" dirty="0">
              <a:solidFill>
                <a:prstClr val="black"/>
              </a:solidFill>
            </a:endParaRPr>
          </a:p>
        </p:txBody>
      </p:sp>
      <p:sp>
        <p:nvSpPr>
          <p:cNvPr id="38" name="Rectangle 37">
            <a:extLst>
              <a:ext uri="{FF2B5EF4-FFF2-40B4-BE49-F238E27FC236}">
                <a16:creationId xmlns:a16="http://schemas.microsoft.com/office/drawing/2014/main" id="{5EA41E2D-6C1B-42CD-9633-A192FB4230D4}"/>
              </a:ext>
            </a:extLst>
          </p:cNvPr>
          <p:cNvSpPr/>
          <p:nvPr/>
        </p:nvSpPr>
        <p:spPr>
          <a:xfrm>
            <a:off x="6498530" y="2056743"/>
            <a:ext cx="3521771" cy="207749"/>
          </a:xfrm>
          <a:prstGeom prst="rect">
            <a:avLst/>
          </a:prstGeom>
        </p:spPr>
        <p:txBody>
          <a:bodyPr wrap="square" lIns="0" tIns="0" rIns="0" bIns="0" anchor="t">
            <a:spAutoFit/>
          </a:bodyPr>
          <a:lstStyle/>
          <a:p>
            <a:pPr algn="ctr"/>
            <a:r>
              <a:rPr lang="el-GR" sz="1350" b="1" dirty="0">
                <a:solidFill>
                  <a:prstClr val="black"/>
                </a:solidFill>
              </a:rPr>
              <a:t>ΚΟΙΝΩΝΙΚΑ ΔΙΚΤΥΑ</a:t>
            </a:r>
            <a:endParaRPr lang="en-US" sz="1350" b="1" dirty="0">
              <a:solidFill>
                <a:prstClr val="black"/>
              </a:solidFill>
            </a:endParaRPr>
          </a:p>
        </p:txBody>
      </p:sp>
      <p:sp>
        <p:nvSpPr>
          <p:cNvPr id="4" name="TextBox 3"/>
          <p:cNvSpPr txBox="1"/>
          <p:nvPr/>
        </p:nvSpPr>
        <p:spPr>
          <a:xfrm>
            <a:off x="3554065" y="3174543"/>
            <a:ext cx="1266825" cy="715581"/>
          </a:xfrm>
          <a:prstGeom prst="rect">
            <a:avLst/>
          </a:prstGeom>
          <a:noFill/>
        </p:spPr>
        <p:txBody>
          <a:bodyPr wrap="square" rtlCol="0">
            <a:spAutoFit/>
          </a:bodyPr>
          <a:lstStyle/>
          <a:p>
            <a:r>
              <a:rPr lang="el-GR" sz="4050" b="1" dirty="0">
                <a:solidFill>
                  <a:prstClr val="black"/>
                </a:solidFill>
              </a:rPr>
              <a:t>21</a:t>
            </a:r>
            <a:r>
              <a:rPr lang="en-US" sz="4050" b="1" dirty="0">
                <a:solidFill>
                  <a:prstClr val="black"/>
                </a:solidFill>
              </a:rPr>
              <a:t>%</a:t>
            </a:r>
            <a:endParaRPr lang="el-GR" sz="4050" b="1" dirty="0">
              <a:solidFill>
                <a:prstClr val="black"/>
              </a:solidFill>
            </a:endParaRPr>
          </a:p>
        </p:txBody>
      </p:sp>
      <p:sp>
        <p:nvSpPr>
          <p:cNvPr id="22" name="TextBox 21"/>
          <p:cNvSpPr txBox="1"/>
          <p:nvPr/>
        </p:nvSpPr>
        <p:spPr>
          <a:xfrm>
            <a:off x="7745065" y="3229453"/>
            <a:ext cx="1299875" cy="715581"/>
          </a:xfrm>
          <a:prstGeom prst="rect">
            <a:avLst/>
          </a:prstGeom>
          <a:noFill/>
        </p:spPr>
        <p:txBody>
          <a:bodyPr wrap="square" rtlCol="0">
            <a:spAutoFit/>
          </a:bodyPr>
          <a:lstStyle/>
          <a:p>
            <a:r>
              <a:rPr lang="el-GR" sz="4050" b="1" dirty="0">
                <a:solidFill>
                  <a:prstClr val="black"/>
                </a:solidFill>
              </a:rPr>
              <a:t>70</a:t>
            </a:r>
            <a:r>
              <a:rPr lang="en-US" sz="4050" b="1" dirty="0">
                <a:solidFill>
                  <a:prstClr val="black"/>
                </a:solidFill>
              </a:rPr>
              <a:t>%</a:t>
            </a:r>
            <a:endParaRPr lang="el-GR" sz="4050" b="1" dirty="0">
              <a:solidFill>
                <a:prstClr val="black"/>
              </a:solidFill>
            </a:endParaRPr>
          </a:p>
        </p:txBody>
      </p:sp>
      <p:sp>
        <p:nvSpPr>
          <p:cNvPr id="17" name="TextBox 16">
            <a:extLst>
              <a:ext uri="{FF2B5EF4-FFF2-40B4-BE49-F238E27FC236}">
                <a16:creationId xmlns:a16="http://schemas.microsoft.com/office/drawing/2014/main" id="{385FB431-7B14-4614-BB3B-FA17C1F6C41E}"/>
              </a:ext>
            </a:extLst>
          </p:cNvPr>
          <p:cNvSpPr txBox="1"/>
          <p:nvPr/>
        </p:nvSpPr>
        <p:spPr>
          <a:xfrm>
            <a:off x="2052639"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1953477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C15872-DC75-4611-BC78-4D9DCB0C6305}"/>
              </a:ext>
            </a:extLst>
          </p:cNvPr>
          <p:cNvSpPr/>
          <p:nvPr/>
        </p:nvSpPr>
        <p:spPr>
          <a:xfrm>
            <a:off x="1524000" y="857251"/>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31" name="Chart 30">
            <a:extLst>
              <a:ext uri="{FF2B5EF4-FFF2-40B4-BE49-F238E27FC236}">
                <a16:creationId xmlns:a16="http://schemas.microsoft.com/office/drawing/2014/main" id="{CFC7D823-8785-4952-985D-7EE60DFBF76B}"/>
              </a:ext>
            </a:extLst>
          </p:cNvPr>
          <p:cNvGraphicFramePr/>
          <p:nvPr>
            <p:extLst/>
          </p:nvPr>
        </p:nvGraphicFramePr>
        <p:xfrm>
          <a:off x="2152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a16="http://schemas.microsoft.com/office/drawing/2014/main" id="{46695AE7-90E4-4A1E-8878-FAB625DBEC7F}"/>
              </a:ext>
            </a:extLst>
          </p:cNvPr>
          <p:cNvSpPr/>
          <p:nvPr/>
        </p:nvSpPr>
        <p:spPr>
          <a:xfrm>
            <a:off x="3435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a16="http://schemas.microsoft.com/office/drawing/2014/main" id="{0B7EB26B-3979-4ED6-B0FD-FC17756BA557}"/>
              </a:ext>
            </a:extLst>
          </p:cNvPr>
          <p:cNvGraphicFramePr/>
          <p:nvPr>
            <p:extLst/>
          </p:nvPr>
        </p:nvGraphicFramePr>
        <p:xfrm>
          <a:off x="6343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a16="http://schemas.microsoft.com/office/drawing/2014/main" id="{E6DC9154-4975-41AE-A6DF-EF07D856FD81}"/>
              </a:ext>
            </a:extLst>
          </p:cNvPr>
          <p:cNvSpPr/>
          <p:nvPr/>
        </p:nvSpPr>
        <p:spPr>
          <a:xfrm>
            <a:off x="7626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a16="http://schemas.microsoft.com/office/drawing/2014/main" id="{292B76E1-A16D-4E90-8E07-B7C2EB69F0EE}"/>
              </a:ext>
            </a:extLst>
          </p:cNvPr>
          <p:cNvSpPr/>
          <p:nvPr/>
        </p:nvSpPr>
        <p:spPr>
          <a:xfrm>
            <a:off x="2307530" y="4867717"/>
            <a:ext cx="3521771" cy="646331"/>
          </a:xfrm>
          <a:prstGeom prst="rect">
            <a:avLst/>
          </a:prstGeom>
        </p:spPr>
        <p:txBody>
          <a:bodyPr wrap="square" lIns="0" tIns="0" rIns="0" bIns="0" anchor="ctr">
            <a:spAutoFit/>
          </a:bodyPr>
          <a:lstStyle/>
          <a:p>
            <a:pPr algn="ctr"/>
            <a:r>
              <a:rPr lang="en-US" sz="2100" dirty="0">
                <a:solidFill>
                  <a:prstClr val="black"/>
                </a:solidFill>
              </a:rPr>
              <a:t>To </a:t>
            </a:r>
            <a:r>
              <a:rPr lang="el-GR" sz="2100" dirty="0">
                <a:solidFill>
                  <a:prstClr val="black"/>
                </a:solidFill>
              </a:rPr>
              <a:t>61% έχει συναντήσει ακατάλληλο περιεχόμενο</a:t>
            </a:r>
            <a:endParaRPr lang="en-US" sz="2100" dirty="0">
              <a:solidFill>
                <a:prstClr val="black"/>
              </a:solidFill>
            </a:endParaRPr>
          </a:p>
        </p:txBody>
      </p:sp>
      <p:sp>
        <p:nvSpPr>
          <p:cNvPr id="36" name="Rectangle 35">
            <a:extLst>
              <a:ext uri="{FF2B5EF4-FFF2-40B4-BE49-F238E27FC236}">
                <a16:creationId xmlns:a16="http://schemas.microsoft.com/office/drawing/2014/main" id="{3D9C1DF2-4E6E-4FDE-B6B7-BA32277514F4}"/>
              </a:ext>
            </a:extLst>
          </p:cNvPr>
          <p:cNvSpPr/>
          <p:nvPr/>
        </p:nvSpPr>
        <p:spPr>
          <a:xfrm>
            <a:off x="6498530" y="4867717"/>
            <a:ext cx="3676651" cy="646331"/>
          </a:xfrm>
          <a:prstGeom prst="rect">
            <a:avLst/>
          </a:prstGeom>
        </p:spPr>
        <p:txBody>
          <a:bodyPr wrap="square" lIns="0" tIns="0" rIns="0" bIns="0" anchor="ctr">
            <a:spAutoFit/>
          </a:bodyPr>
          <a:lstStyle/>
          <a:p>
            <a:pPr algn="ctr"/>
            <a:r>
              <a:rPr lang="el-GR" sz="2100" dirty="0">
                <a:solidFill>
                  <a:prstClr val="black"/>
                </a:solidFill>
              </a:rPr>
              <a:t>Σχεδόν οι μισοί γονείς δε βάζουν όρια στη χρήση του διαδικτύου</a:t>
            </a:r>
            <a:endParaRPr lang="en-US" sz="2100" dirty="0">
              <a:solidFill>
                <a:prstClr val="black"/>
              </a:solidFill>
            </a:endParaRPr>
          </a:p>
        </p:txBody>
      </p:sp>
      <p:sp>
        <p:nvSpPr>
          <p:cNvPr id="37" name="Rectangle 36">
            <a:extLst>
              <a:ext uri="{FF2B5EF4-FFF2-40B4-BE49-F238E27FC236}">
                <a16:creationId xmlns:a16="http://schemas.microsoft.com/office/drawing/2014/main" id="{ECFBF8DF-A7A1-42B9-88FE-541F85CB101D}"/>
              </a:ext>
            </a:extLst>
          </p:cNvPr>
          <p:cNvSpPr/>
          <p:nvPr/>
        </p:nvSpPr>
        <p:spPr>
          <a:xfrm>
            <a:off x="2307530" y="2056743"/>
            <a:ext cx="3521771" cy="207749"/>
          </a:xfrm>
          <a:prstGeom prst="rect">
            <a:avLst/>
          </a:prstGeom>
        </p:spPr>
        <p:txBody>
          <a:bodyPr wrap="square" lIns="0" tIns="0" rIns="0" bIns="0" anchor="t">
            <a:spAutoFit/>
          </a:bodyPr>
          <a:lstStyle/>
          <a:p>
            <a:pPr algn="ctr"/>
            <a:r>
              <a:rPr lang="el-GR" sz="1350" b="1" dirty="0">
                <a:solidFill>
                  <a:prstClr val="black"/>
                </a:solidFill>
              </a:rPr>
              <a:t>ΑΚΑΤΑΛΛΗΛΟ ΠΕΡΙΕΧΟΜΕΝΟ</a:t>
            </a:r>
            <a:endParaRPr lang="en-US" sz="1350" b="1" dirty="0">
              <a:solidFill>
                <a:prstClr val="black"/>
              </a:solidFill>
            </a:endParaRPr>
          </a:p>
        </p:txBody>
      </p:sp>
      <p:sp>
        <p:nvSpPr>
          <p:cNvPr id="38" name="Rectangle 37">
            <a:extLst>
              <a:ext uri="{FF2B5EF4-FFF2-40B4-BE49-F238E27FC236}">
                <a16:creationId xmlns:a16="http://schemas.microsoft.com/office/drawing/2014/main" id="{5EA41E2D-6C1B-42CD-9633-A192FB4230D4}"/>
              </a:ext>
            </a:extLst>
          </p:cNvPr>
          <p:cNvSpPr/>
          <p:nvPr/>
        </p:nvSpPr>
        <p:spPr>
          <a:xfrm>
            <a:off x="6498530" y="2056743"/>
            <a:ext cx="3521771" cy="207749"/>
          </a:xfrm>
          <a:prstGeom prst="rect">
            <a:avLst/>
          </a:prstGeom>
        </p:spPr>
        <p:txBody>
          <a:bodyPr wrap="square" lIns="0" tIns="0" rIns="0" bIns="0" anchor="t">
            <a:spAutoFit/>
          </a:bodyPr>
          <a:lstStyle/>
          <a:p>
            <a:pPr algn="ctr"/>
            <a:r>
              <a:rPr lang="el-GR" sz="1350" b="1" dirty="0">
                <a:solidFill>
                  <a:prstClr val="black"/>
                </a:solidFill>
              </a:rPr>
              <a:t>ΟΡΙΑ ΣΤΟ ΔΙΑΔΙΚΤΥΟ</a:t>
            </a:r>
            <a:endParaRPr lang="en-US" sz="1350" b="1" dirty="0">
              <a:solidFill>
                <a:prstClr val="black"/>
              </a:solidFill>
            </a:endParaRPr>
          </a:p>
        </p:txBody>
      </p:sp>
      <p:sp>
        <p:nvSpPr>
          <p:cNvPr id="4" name="TextBox 3"/>
          <p:cNvSpPr txBox="1"/>
          <p:nvPr/>
        </p:nvSpPr>
        <p:spPr>
          <a:xfrm>
            <a:off x="3554065" y="3174543"/>
            <a:ext cx="1147762" cy="715581"/>
          </a:xfrm>
          <a:prstGeom prst="rect">
            <a:avLst/>
          </a:prstGeom>
          <a:noFill/>
        </p:spPr>
        <p:txBody>
          <a:bodyPr wrap="square" rtlCol="0">
            <a:spAutoFit/>
          </a:bodyPr>
          <a:lstStyle/>
          <a:p>
            <a:r>
              <a:rPr lang="en-US" sz="4050" b="1" dirty="0">
                <a:solidFill>
                  <a:prstClr val="black"/>
                </a:solidFill>
              </a:rPr>
              <a:t>6</a:t>
            </a:r>
            <a:r>
              <a:rPr lang="el-GR" sz="4050" b="1" dirty="0">
                <a:solidFill>
                  <a:prstClr val="black"/>
                </a:solidFill>
              </a:rPr>
              <a:t>1</a:t>
            </a:r>
            <a:r>
              <a:rPr lang="en-US" sz="4050" b="1" dirty="0">
                <a:solidFill>
                  <a:prstClr val="black"/>
                </a:solidFill>
              </a:rPr>
              <a:t>%</a:t>
            </a:r>
            <a:endParaRPr lang="el-GR" sz="4050" b="1" dirty="0">
              <a:solidFill>
                <a:prstClr val="black"/>
              </a:solidFill>
            </a:endParaRPr>
          </a:p>
        </p:txBody>
      </p:sp>
      <p:sp>
        <p:nvSpPr>
          <p:cNvPr id="22" name="TextBox 21"/>
          <p:cNvSpPr txBox="1"/>
          <p:nvPr/>
        </p:nvSpPr>
        <p:spPr>
          <a:xfrm>
            <a:off x="7745065" y="3229453"/>
            <a:ext cx="1147762" cy="715581"/>
          </a:xfrm>
          <a:prstGeom prst="rect">
            <a:avLst/>
          </a:prstGeom>
          <a:noFill/>
        </p:spPr>
        <p:txBody>
          <a:bodyPr wrap="square" rtlCol="0">
            <a:spAutoFit/>
          </a:bodyPr>
          <a:lstStyle/>
          <a:p>
            <a:r>
              <a:rPr lang="el-GR" sz="4050" b="1" dirty="0">
                <a:solidFill>
                  <a:prstClr val="black"/>
                </a:solidFill>
              </a:rPr>
              <a:t>43</a:t>
            </a:r>
            <a:r>
              <a:rPr lang="en-US" sz="4050" b="1" dirty="0">
                <a:solidFill>
                  <a:prstClr val="black"/>
                </a:solidFill>
              </a:rPr>
              <a:t>%</a:t>
            </a:r>
            <a:endParaRPr lang="el-GR" sz="4050" b="1" dirty="0">
              <a:solidFill>
                <a:prstClr val="black"/>
              </a:solidFill>
            </a:endParaRPr>
          </a:p>
        </p:txBody>
      </p:sp>
      <p:sp>
        <p:nvSpPr>
          <p:cNvPr id="16" name="TextBox 15">
            <a:extLst>
              <a:ext uri="{FF2B5EF4-FFF2-40B4-BE49-F238E27FC236}">
                <a16:creationId xmlns:a16="http://schemas.microsoft.com/office/drawing/2014/main" id="{385FB431-7B14-4614-BB3B-FA17C1F6C41E}"/>
              </a:ext>
            </a:extLst>
          </p:cNvPr>
          <p:cNvSpPr txBox="1"/>
          <p:nvPr/>
        </p:nvSpPr>
        <p:spPr>
          <a:xfrm>
            <a:off x="2052639"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381998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000" dirty="0" smtClean="0">
                <a:solidFill>
                  <a:schemeClr val="bg1"/>
                </a:solidFill>
                <a:latin typeface="Calibri" panose="020F0502020204030204" pitchFamily="34" charset="0"/>
                <a:cs typeface="Calibri" panose="020F0502020204030204" pitchFamily="34" charset="0"/>
              </a:rPr>
              <a:t>Online gaming</a:t>
            </a:r>
            <a:br>
              <a:rPr lang="en-US" sz="4000" dirty="0" smtClean="0">
                <a:solidFill>
                  <a:schemeClr val="bg1"/>
                </a:solidFill>
                <a:latin typeface="Calibri" panose="020F0502020204030204" pitchFamily="34" charset="0"/>
                <a:cs typeface="Calibri" panose="020F0502020204030204" pitchFamily="34" charset="0"/>
              </a:rPr>
            </a:br>
            <a:r>
              <a:rPr lang="el-GR" sz="4000" dirty="0" smtClean="0">
                <a:solidFill>
                  <a:schemeClr val="bg1"/>
                </a:solidFill>
                <a:latin typeface="Calibri" panose="020F0502020204030204" pitchFamily="34" charset="0"/>
                <a:cs typeface="Calibri" panose="020F0502020204030204" pitchFamily="34" charset="0"/>
              </a:rPr>
              <a:t>Τι να προσέχουν τα παιδιά…</a:t>
            </a:r>
            <a:endParaRPr lang="en-US" sz="4000"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Όρια και κανόνες ως προς το χρόνο ενασχόλησης.</a:t>
            </a:r>
          </a:p>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Παιχνίδια κατάλληλα για την ηλικία του.</a:t>
            </a:r>
          </a:p>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Προσοχή στην αποκάλυψη προσωπικών δεδομένων καθώς παίζει. </a:t>
            </a:r>
          </a:p>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Προσοχή στα </a:t>
            </a:r>
            <a:r>
              <a:rPr lang="en-US" sz="2800" dirty="0" smtClean="0">
                <a:solidFill>
                  <a:schemeClr val="bg1"/>
                </a:solidFill>
                <a:latin typeface="Calibri" panose="020F0502020204030204" pitchFamily="34" charset="0"/>
                <a:cs typeface="Calibri" panose="020F0502020204030204" pitchFamily="34" charset="0"/>
              </a:rPr>
              <a:t>chat rooms</a:t>
            </a:r>
            <a:r>
              <a:rPr lang="el-GR" sz="2800" dirty="0" smtClean="0">
                <a:solidFill>
                  <a:schemeClr val="bg1"/>
                </a:solidFill>
                <a:latin typeface="Calibri" panose="020F0502020204030204" pitchFamily="34" charset="0"/>
                <a:cs typeface="Calibri" panose="020F0502020204030204" pitchFamily="34" charset="0"/>
              </a:rPr>
              <a:t>.</a:t>
            </a:r>
            <a:endParaRPr lang="en-US" sz="2800" dirty="0" smtClean="0">
              <a:solidFill>
                <a:schemeClr val="bg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Προσοχή σε κάμερες/μικρόφωνα.</a:t>
            </a:r>
          </a:p>
          <a:p>
            <a:pPr>
              <a:buFont typeface="Wingdings" panose="05000000000000000000" pitchFamily="2" charset="2"/>
              <a:buChar char="Ø"/>
            </a:pPr>
            <a:r>
              <a:rPr lang="el-GR" sz="2800" dirty="0" smtClean="0">
                <a:solidFill>
                  <a:schemeClr val="bg1"/>
                </a:solidFill>
                <a:latin typeface="Calibri" panose="020F0502020204030204" pitchFamily="34" charset="0"/>
                <a:cs typeface="Calibri" panose="020F0502020204030204" pitchFamily="34" charset="0"/>
              </a:rPr>
              <a:t> Το παιδί πρέπει να συνειδητοποιήσει ότι κάποιος μπορεί να υποκρίνεται ότι είναι συνομήλικος και να μην τον εμπιστεύεται ανεξάρτητα του πόσο χρονικό διάστημα αλληλοεπιδρά μαζί του διαδικτυακά.  </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47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sz="4000" b="1" dirty="0" smtClean="0">
                <a:solidFill>
                  <a:schemeClr val="bg1"/>
                </a:solidFill>
                <a:latin typeface="Calibri" panose="020F0502020204030204" pitchFamily="34" charset="0"/>
                <a:cs typeface="Calibri" panose="020F0502020204030204" pitchFamily="34" charset="0"/>
              </a:rPr>
              <a:t>Γιατί λέμε «όχι» στην ανάρτηση φωτογραφιών του παιδιού στο διαδίκτυο</a:t>
            </a:r>
            <a:endParaRPr lang="en-US" sz="40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l-GR" sz="2400" dirty="0">
                <a:solidFill>
                  <a:schemeClr val="bg1"/>
                </a:solidFill>
                <a:latin typeface="Calibri" panose="020F0502020204030204" pitchFamily="34" charset="0"/>
                <a:cs typeface="Calibri" panose="020F0502020204030204" pitchFamily="34" charset="0"/>
              </a:rPr>
              <a:t>Μια φωτογραφία εκθέτει οπτικά το παιδί στον οποιοδήποτε κακόβουλο που περιηγείται στο </a:t>
            </a:r>
            <a:r>
              <a:rPr lang="el-GR" sz="2400" dirty="0" smtClean="0">
                <a:solidFill>
                  <a:schemeClr val="bg1"/>
                </a:solidFill>
                <a:latin typeface="Calibri" panose="020F0502020204030204" pitchFamily="34" charset="0"/>
                <a:cs typeface="Calibri" panose="020F0502020204030204" pitchFamily="34" charset="0"/>
              </a:rPr>
              <a:t>διαδίκτυο.</a:t>
            </a:r>
            <a:endParaRPr lang="el-GR" sz="2400" dirty="0">
              <a:solidFill>
                <a:schemeClr val="bg1"/>
              </a:solidFill>
              <a:latin typeface="Calibri" panose="020F0502020204030204" pitchFamily="34" charset="0"/>
              <a:cs typeface="Calibri" panose="020F0502020204030204" pitchFamily="34" charset="0"/>
            </a:endParaRPr>
          </a:p>
          <a:p>
            <a:r>
              <a:rPr lang="el-GR" sz="2400" dirty="0">
                <a:solidFill>
                  <a:schemeClr val="bg1"/>
                </a:solidFill>
                <a:latin typeface="Calibri" panose="020F0502020204030204" pitchFamily="34" charset="0"/>
                <a:cs typeface="Calibri" panose="020F0502020204030204" pitchFamily="34" charset="0"/>
              </a:rPr>
              <a:t>Από μια φωτογραφία μπορεί ο οποιοσδήποτε να αντλήσει προσωπικά στοιχεία για το παιδί και στη συνέχεια να το </a:t>
            </a:r>
            <a:r>
              <a:rPr lang="el-GR" sz="2400" dirty="0" smtClean="0">
                <a:solidFill>
                  <a:schemeClr val="bg1"/>
                </a:solidFill>
                <a:latin typeface="Calibri" panose="020F0502020204030204" pitchFamily="34" charset="0"/>
                <a:cs typeface="Calibri" panose="020F0502020204030204" pitchFamily="34" charset="0"/>
              </a:rPr>
              <a:t>βλάψει.</a:t>
            </a:r>
            <a:endParaRPr lang="el-GR" sz="2400" dirty="0">
              <a:solidFill>
                <a:schemeClr val="bg1"/>
              </a:solidFill>
              <a:latin typeface="Calibri" panose="020F0502020204030204" pitchFamily="34" charset="0"/>
              <a:cs typeface="Calibri" panose="020F0502020204030204" pitchFamily="34" charset="0"/>
            </a:endParaRPr>
          </a:p>
          <a:p>
            <a:r>
              <a:rPr lang="el-GR" sz="2400" dirty="0">
                <a:solidFill>
                  <a:schemeClr val="bg1"/>
                </a:solidFill>
                <a:latin typeface="Calibri" panose="020F0502020204030204" pitchFamily="34" charset="0"/>
                <a:cs typeface="Calibri" panose="020F0502020204030204" pitchFamily="34" charset="0"/>
              </a:rPr>
              <a:t>Μια φωτογραφία του παιδιού αναρτημένη στα κοινωνικά δίκτυα ευνοεί τις συνθήκες ώστε το παιδί να γίνει θύμα ψηφιακού εκφοβισμού (</a:t>
            </a:r>
            <a:r>
              <a:rPr lang="el-GR" sz="2400" dirty="0" err="1">
                <a:solidFill>
                  <a:schemeClr val="bg1"/>
                </a:solidFill>
                <a:latin typeface="Calibri" panose="020F0502020204030204" pitchFamily="34" charset="0"/>
                <a:cs typeface="Calibri" panose="020F0502020204030204" pitchFamily="34" charset="0"/>
              </a:rPr>
              <a:t>cyberbullying</a:t>
            </a:r>
            <a:r>
              <a:rPr lang="el-GR" sz="2400" dirty="0" smtClean="0">
                <a:solidFill>
                  <a:schemeClr val="bg1"/>
                </a:solidFill>
                <a:latin typeface="Calibri" panose="020F0502020204030204" pitchFamily="34" charset="0"/>
                <a:cs typeface="Calibri" panose="020F0502020204030204" pitchFamily="34" charset="0"/>
              </a:rPr>
              <a:t>).</a:t>
            </a:r>
            <a:endParaRPr lang="el-GR" sz="2400" dirty="0">
              <a:solidFill>
                <a:schemeClr val="bg1"/>
              </a:solidFill>
              <a:latin typeface="Calibri" panose="020F0502020204030204" pitchFamily="34" charset="0"/>
              <a:cs typeface="Calibri" panose="020F0502020204030204" pitchFamily="34" charset="0"/>
            </a:endParaRPr>
          </a:p>
          <a:p>
            <a:r>
              <a:rPr lang="el-GR" sz="2400" dirty="0" smtClean="0">
                <a:solidFill>
                  <a:schemeClr val="bg1"/>
                </a:solidFill>
                <a:latin typeface="Calibri" panose="020F0502020204030204" pitchFamily="34" charset="0"/>
                <a:cs typeface="Calibri" panose="020F0502020204030204" pitchFamily="34" charset="0"/>
              </a:rPr>
              <a:t>Μπορεί </a:t>
            </a:r>
            <a:r>
              <a:rPr lang="el-GR" sz="2400" dirty="0">
                <a:solidFill>
                  <a:schemeClr val="bg1"/>
                </a:solidFill>
                <a:latin typeface="Calibri" panose="020F0502020204030204" pitchFamily="34" charset="0"/>
                <a:cs typeface="Calibri" panose="020F0502020204030204" pitchFamily="34" charset="0"/>
              </a:rPr>
              <a:t>ο οποιοσδήποτε χρησιμοποιώντας τη φωτογραφία του παιδιού να φτιάξει ένα ψεύτικο προφίλ το οποίο θα έχει τη δυνατότητα να το χρησιμοποιεί για όποιο σκοπό θέλει.</a:t>
            </a:r>
          </a:p>
          <a:p>
            <a:r>
              <a:rPr lang="el-GR" sz="2400" dirty="0">
                <a:solidFill>
                  <a:schemeClr val="bg1"/>
                </a:solidFill>
                <a:latin typeface="Calibri" panose="020F0502020204030204" pitchFamily="34" charset="0"/>
                <a:cs typeface="Calibri" panose="020F0502020204030204" pitchFamily="34" charset="0"/>
              </a:rPr>
              <a:t>Εκθέτοντας το παιδί σε διάφορες ηλικίες μέσω φωτογραφιών στα μέσα κοινωνικής δικτύωσης δημιουργούμε το λεγόμενο «ψηφιακό αρχείο» </a:t>
            </a:r>
            <a:r>
              <a:rPr lang="el-GR" sz="2400" dirty="0" smtClean="0">
                <a:solidFill>
                  <a:schemeClr val="bg1"/>
                </a:solidFill>
                <a:latin typeface="Calibri" panose="020F0502020204030204" pitchFamily="34" charset="0"/>
                <a:cs typeface="Calibri" panose="020F0502020204030204" pitchFamily="34" charset="0"/>
              </a:rPr>
              <a:t>του.</a:t>
            </a:r>
            <a:endParaRPr lang="el-GR" sz="2400" dirty="0">
              <a:solidFill>
                <a:schemeClr val="bg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5890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88325" y="1027906"/>
            <a:ext cx="11747156" cy="2062103"/>
          </a:xfrm>
          <a:prstGeom prst="rect">
            <a:avLst/>
          </a:prstGeom>
          <a:noFill/>
        </p:spPr>
        <p:txBody>
          <a:bodyPr wrap="square" rtlCol="0">
            <a:spAutoFit/>
          </a:bodyPr>
          <a:lstStyle/>
          <a:p>
            <a:r>
              <a:rPr lang="el-GR" sz="3200" dirty="0">
                <a:solidFill>
                  <a:schemeClr val="bg1"/>
                </a:solidFill>
                <a:latin typeface="Calibri" panose="020F0502020204030204" pitchFamily="34" charset="0"/>
                <a:cs typeface="Calibri" panose="020F0502020204030204" pitchFamily="34" charset="0"/>
              </a:rPr>
              <a:t>Σκεφτείτε</a:t>
            </a:r>
            <a:r>
              <a:rPr lang="el-GR" sz="3200" dirty="0" smtClean="0">
                <a:solidFill>
                  <a:schemeClr val="bg1"/>
                </a:solidFill>
                <a:latin typeface="Calibri" panose="020F0502020204030204" pitchFamily="34" charset="0"/>
                <a:cs typeface="Calibri" panose="020F0502020204030204" pitchFamily="34" charset="0"/>
              </a:rPr>
              <a:t>:</a:t>
            </a:r>
            <a:endParaRPr lang="en-US" sz="3200" dirty="0" smtClean="0">
              <a:solidFill>
                <a:schemeClr val="bg1"/>
              </a:solidFill>
              <a:latin typeface="Calibri" panose="020F0502020204030204" pitchFamily="34" charset="0"/>
              <a:cs typeface="Calibri" panose="020F0502020204030204" pitchFamily="34" charset="0"/>
            </a:endParaRPr>
          </a:p>
          <a:p>
            <a:r>
              <a:rPr lang="el-GR" sz="3200" dirty="0" smtClean="0">
                <a:solidFill>
                  <a:schemeClr val="bg1"/>
                </a:solidFill>
                <a:latin typeface="Calibri" panose="020F0502020204030204" pitchFamily="34" charset="0"/>
                <a:cs typeface="Calibri" panose="020F0502020204030204" pitchFamily="34" charset="0"/>
              </a:rPr>
              <a:t>Ποιο </a:t>
            </a:r>
            <a:r>
              <a:rPr lang="el-GR" sz="3200" dirty="0">
                <a:solidFill>
                  <a:schemeClr val="bg1"/>
                </a:solidFill>
                <a:latin typeface="Calibri" panose="020F0502020204030204" pitchFamily="34" charset="0"/>
                <a:cs typeface="Calibri" panose="020F0502020204030204" pitchFamily="34" charset="0"/>
              </a:rPr>
              <a:t>είναι το μήνυμα που λαμβάνουν τα παιδιά μας για την προστασία των προσωπικών δεδομένων και της </a:t>
            </a:r>
            <a:r>
              <a:rPr lang="el-GR" sz="3200" dirty="0" err="1">
                <a:solidFill>
                  <a:schemeClr val="bg1"/>
                </a:solidFill>
                <a:latin typeface="Calibri" panose="020F0502020204030204" pitchFamily="34" charset="0"/>
                <a:cs typeface="Calibri" panose="020F0502020204030204" pitchFamily="34" charset="0"/>
              </a:rPr>
              <a:t>ιδιωτικότητάς</a:t>
            </a:r>
            <a:r>
              <a:rPr lang="el-GR" sz="3200" dirty="0">
                <a:solidFill>
                  <a:schemeClr val="bg1"/>
                </a:solidFill>
                <a:latin typeface="Calibri" panose="020F0502020204030204" pitchFamily="34" charset="0"/>
                <a:cs typeface="Calibri" panose="020F0502020204030204" pitchFamily="34" charset="0"/>
              </a:rPr>
              <a:t> τους όταν εμείς αναρτούμε τις φωτογραφίες τους;</a:t>
            </a:r>
          </a:p>
        </p:txBody>
      </p:sp>
      <p:sp>
        <p:nvSpPr>
          <p:cNvPr id="7" name="Rounded Rectangle 6"/>
          <p:cNvSpPr/>
          <p:nvPr/>
        </p:nvSpPr>
        <p:spPr>
          <a:xfrm>
            <a:off x="838200" y="4160108"/>
            <a:ext cx="10670059" cy="170523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2639" y="4160108"/>
            <a:ext cx="10431162" cy="1569660"/>
          </a:xfrm>
          <a:prstGeom prst="rect">
            <a:avLst/>
          </a:prstGeom>
          <a:noFill/>
        </p:spPr>
        <p:txBody>
          <a:bodyPr wrap="square" rtlCol="0">
            <a:spAutoFit/>
          </a:bodyPr>
          <a:lstStyle/>
          <a:p>
            <a:pPr algn="ctr"/>
            <a:r>
              <a:rPr lang="el-GR" sz="3200" dirty="0">
                <a:solidFill>
                  <a:schemeClr val="bg1"/>
                </a:solidFill>
                <a:latin typeface="Calibri" panose="020F0502020204030204" pitchFamily="34" charset="0"/>
                <a:cs typeface="Calibri" panose="020F0502020204030204" pitchFamily="34" charset="0"/>
              </a:rPr>
              <a:t>Εμείς είμαστε πρότυπα για τα παιδιά μας και θα πρέπει η δική μας συμπεριφορά να συνάδει με τα όρια και τους κανόνες που θέτουμε στο παιδί μας! </a:t>
            </a:r>
          </a:p>
        </p:txBody>
      </p:sp>
    </p:spTree>
    <p:extLst>
      <p:ext uri="{BB962C8B-B14F-4D97-AF65-F5344CB8AC3E}">
        <p14:creationId xmlns:p14="http://schemas.microsoft.com/office/powerpoint/2010/main" val="286331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44" y="0"/>
            <a:ext cx="3391160" cy="6858000"/>
          </a:xfrm>
          <a:prstGeom prst="rect">
            <a:avLst/>
          </a:prstGeom>
        </p:spPr>
      </p:pic>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669" y="1494260"/>
            <a:ext cx="8110942" cy="3869479"/>
          </a:xfrm>
          <a:prstGeom prst="rect">
            <a:avLst/>
          </a:prstGeom>
        </p:spPr>
      </p:pic>
      <p:sp>
        <p:nvSpPr>
          <p:cNvPr id="2" name="TextBox 1"/>
          <p:cNvSpPr txBox="1"/>
          <p:nvPr/>
        </p:nvSpPr>
        <p:spPr>
          <a:xfrm>
            <a:off x="6285470" y="454743"/>
            <a:ext cx="7018638" cy="584775"/>
          </a:xfrm>
          <a:prstGeom prst="rect">
            <a:avLst/>
          </a:prstGeom>
          <a:noFill/>
        </p:spPr>
        <p:txBody>
          <a:bodyPr wrap="square" rtlCol="0">
            <a:spAutoFit/>
          </a:bodyPr>
          <a:lstStyle/>
          <a:p>
            <a:r>
              <a:rPr lang="en-US" sz="3200" b="1" dirty="0" smtClean="0">
                <a:solidFill>
                  <a:schemeClr val="bg1"/>
                </a:solidFill>
              </a:rPr>
              <a:t>SaferInternet4kids.gr</a:t>
            </a:r>
            <a:endParaRPr lang="en-US" sz="3200" b="1" dirty="0">
              <a:solidFill>
                <a:schemeClr val="bg1"/>
              </a:solidFill>
            </a:endParaRPr>
          </a:p>
        </p:txBody>
      </p:sp>
    </p:spTree>
    <p:extLst>
      <p:ext uri="{BB962C8B-B14F-4D97-AF65-F5344CB8AC3E}">
        <p14:creationId xmlns:p14="http://schemas.microsoft.com/office/powerpoint/2010/main" val="268424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275" y="0"/>
            <a:ext cx="10687725" cy="21393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21142"/>
            <a:ext cx="12176228" cy="17834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886325"/>
            <a:ext cx="12303717" cy="1971675"/>
          </a:xfrm>
          <a:prstGeom prst="rect">
            <a:avLst/>
          </a:prstGeom>
        </p:spPr>
      </p:pic>
    </p:spTree>
    <p:extLst>
      <p:ext uri="{BB962C8B-B14F-4D97-AF65-F5344CB8AC3E}">
        <p14:creationId xmlns:p14="http://schemas.microsoft.com/office/powerpoint/2010/main" val="3368694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68" y="977924"/>
            <a:ext cx="8164064" cy="4572638"/>
          </a:xfrm>
          <a:prstGeom prst="rect">
            <a:avLst/>
          </a:prstGeom>
        </p:spPr>
      </p:pic>
      <p:sp>
        <p:nvSpPr>
          <p:cNvPr id="6" name="TextBox 5"/>
          <p:cNvSpPr txBox="1"/>
          <p:nvPr/>
        </p:nvSpPr>
        <p:spPr>
          <a:xfrm>
            <a:off x="4118919" y="5834949"/>
            <a:ext cx="5395783" cy="369332"/>
          </a:xfrm>
          <a:prstGeom prst="rect">
            <a:avLst/>
          </a:prstGeom>
          <a:noFill/>
        </p:spPr>
        <p:txBody>
          <a:bodyPr wrap="square" rtlCol="0">
            <a:spAutoFit/>
          </a:bodyPr>
          <a:lstStyle/>
          <a:p>
            <a:r>
              <a:rPr lang="en-US" dirty="0">
                <a:solidFill>
                  <a:schemeClr val="bg1"/>
                </a:solidFill>
                <a:hlinkClick r:id="rId2"/>
              </a:rPr>
              <a:t>https://youtu.be/80rRu_0kDSI</a:t>
            </a:r>
            <a:endParaRPr lang="en-US" dirty="0">
              <a:solidFill>
                <a:schemeClr val="bg1"/>
              </a:solidFill>
            </a:endParaRPr>
          </a:p>
        </p:txBody>
      </p:sp>
    </p:spTree>
    <p:extLst>
      <p:ext uri="{BB962C8B-B14F-4D97-AF65-F5344CB8AC3E}">
        <p14:creationId xmlns:p14="http://schemas.microsoft.com/office/powerpoint/2010/main" val="187238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sz="4000" b="1" dirty="0">
                <a:solidFill>
                  <a:schemeClr val="bg1"/>
                </a:solidFill>
              </a:rPr>
              <a:t>Κυριότεροι κίνδυνοι στο διαδίκτυο</a:t>
            </a:r>
            <a:br>
              <a:rPr lang="el-GR" sz="4000" b="1" dirty="0">
                <a:solidFill>
                  <a:schemeClr val="bg1"/>
                </a:solidFill>
              </a:rPr>
            </a:br>
            <a:r>
              <a:rPr lang="el-GR" sz="4000" b="1" dirty="0">
                <a:solidFill>
                  <a:schemeClr val="bg1"/>
                </a:solidFill>
              </a:rPr>
              <a:t>(διαχρονικοί και νέοι)</a:t>
            </a:r>
            <a:endParaRPr lang="en-US" sz="4000" b="1" dirty="0">
              <a:solidFill>
                <a:schemeClr val="bg1"/>
              </a:solidFill>
            </a:endParaRPr>
          </a:p>
        </p:txBody>
      </p:sp>
      <p:sp>
        <p:nvSpPr>
          <p:cNvPr id="5" name="TextBox 4"/>
          <p:cNvSpPr txBox="1"/>
          <p:nvPr/>
        </p:nvSpPr>
        <p:spPr>
          <a:xfrm>
            <a:off x="2957383" y="2289185"/>
            <a:ext cx="7652952" cy="3970318"/>
          </a:xfrm>
          <a:prstGeom prst="rect">
            <a:avLst/>
          </a:prstGeom>
          <a:noFill/>
        </p:spPr>
        <p:txBody>
          <a:bodyPr wrap="square" rtlCol="0">
            <a:spAutoFit/>
          </a:bodyPr>
          <a:lstStyle/>
          <a:p>
            <a:pPr marL="457200" indent="-457200">
              <a:buFont typeface="Wingdings" panose="05000000000000000000" pitchFamily="2" charset="2"/>
              <a:buChar char="Ø"/>
            </a:pPr>
            <a:r>
              <a:rPr lang="el-GR" sz="2800" dirty="0">
                <a:solidFill>
                  <a:schemeClr val="bg1"/>
                </a:solidFill>
              </a:rPr>
              <a:t>Εθισμός</a:t>
            </a:r>
          </a:p>
          <a:p>
            <a:pPr marL="457200" indent="-457200">
              <a:buFont typeface="Wingdings" panose="05000000000000000000" pitchFamily="2" charset="2"/>
              <a:buChar char="Ø"/>
            </a:pPr>
            <a:r>
              <a:rPr lang="el-GR" sz="2800" dirty="0">
                <a:solidFill>
                  <a:schemeClr val="bg1"/>
                </a:solidFill>
              </a:rPr>
              <a:t>Αποκάλυψη προσωπικών δεδομένων</a:t>
            </a:r>
          </a:p>
          <a:p>
            <a:pPr marL="457200" indent="-457200">
              <a:buFont typeface="Wingdings" panose="05000000000000000000" pitchFamily="2" charset="2"/>
              <a:buChar char="Ø"/>
            </a:pPr>
            <a:r>
              <a:rPr lang="el-GR" sz="2800" dirty="0">
                <a:solidFill>
                  <a:schemeClr val="bg1"/>
                </a:solidFill>
              </a:rPr>
              <a:t>Επαφή με αγνώστους (</a:t>
            </a:r>
            <a:r>
              <a:rPr lang="el-GR" sz="2800" dirty="0" err="1">
                <a:solidFill>
                  <a:schemeClr val="bg1"/>
                </a:solidFill>
              </a:rPr>
              <a:t>grooming</a:t>
            </a:r>
            <a:r>
              <a:rPr lang="el-GR" sz="2800" dirty="0">
                <a:solidFill>
                  <a:schemeClr val="bg1"/>
                </a:solidFill>
              </a:rPr>
              <a:t>/</a:t>
            </a:r>
            <a:r>
              <a:rPr lang="el-GR" sz="2800" dirty="0" err="1">
                <a:solidFill>
                  <a:schemeClr val="bg1"/>
                </a:solidFill>
              </a:rPr>
              <a:t>sextortion</a:t>
            </a:r>
            <a:r>
              <a:rPr lang="el-GR" sz="2800" dirty="0">
                <a:solidFill>
                  <a:schemeClr val="bg1"/>
                </a:solidFill>
              </a:rPr>
              <a:t>)</a:t>
            </a:r>
          </a:p>
          <a:p>
            <a:pPr marL="457200" indent="-457200">
              <a:buFont typeface="Wingdings" panose="05000000000000000000" pitchFamily="2" charset="2"/>
              <a:buChar char="Ø"/>
            </a:pPr>
            <a:r>
              <a:rPr lang="el-GR" sz="2800" dirty="0">
                <a:solidFill>
                  <a:schemeClr val="bg1"/>
                </a:solidFill>
              </a:rPr>
              <a:t>Έκθεση σε ακατάλληλο περιεχόμενο</a:t>
            </a:r>
          </a:p>
          <a:p>
            <a:pPr marL="457200" indent="-457200">
              <a:buFont typeface="Wingdings" panose="05000000000000000000" pitchFamily="2" charset="2"/>
              <a:buChar char="Ø"/>
            </a:pPr>
            <a:r>
              <a:rPr lang="el-GR" sz="2800" dirty="0" err="1">
                <a:solidFill>
                  <a:schemeClr val="bg1"/>
                </a:solidFill>
              </a:rPr>
              <a:t>Sexting</a:t>
            </a:r>
            <a:endParaRPr lang="el-GR" sz="2800" dirty="0">
              <a:solidFill>
                <a:schemeClr val="bg1"/>
              </a:solidFill>
            </a:endParaRPr>
          </a:p>
          <a:p>
            <a:pPr marL="457200" indent="-457200">
              <a:buFont typeface="Wingdings" panose="05000000000000000000" pitchFamily="2" charset="2"/>
              <a:buChar char="Ø"/>
            </a:pPr>
            <a:r>
              <a:rPr lang="el-GR" sz="2800" dirty="0" err="1">
                <a:solidFill>
                  <a:schemeClr val="bg1"/>
                </a:solidFill>
              </a:rPr>
              <a:t>Cyberbullying</a:t>
            </a:r>
            <a:endParaRPr lang="el-GR" sz="2800" dirty="0">
              <a:solidFill>
                <a:schemeClr val="bg1"/>
              </a:solidFill>
            </a:endParaRPr>
          </a:p>
          <a:p>
            <a:pPr marL="457200" indent="-457200">
              <a:buFont typeface="Wingdings" panose="05000000000000000000" pitchFamily="2" charset="2"/>
              <a:buChar char="Ø"/>
            </a:pPr>
            <a:r>
              <a:rPr lang="el-GR" sz="2800" dirty="0">
                <a:solidFill>
                  <a:schemeClr val="bg1"/>
                </a:solidFill>
              </a:rPr>
              <a:t>Διαμόρφωση κακής διαδικτυακής φήμης</a:t>
            </a:r>
          </a:p>
          <a:p>
            <a:pPr marL="457200" indent="-457200">
              <a:buFont typeface="Wingdings" panose="05000000000000000000" pitchFamily="2" charset="2"/>
              <a:buChar char="Ø"/>
            </a:pPr>
            <a:r>
              <a:rPr lang="el-GR" sz="2800" dirty="0">
                <a:solidFill>
                  <a:schemeClr val="bg1"/>
                </a:solidFill>
              </a:rPr>
              <a:t>Ψευδείς ειδήσεις</a:t>
            </a:r>
          </a:p>
          <a:p>
            <a:pPr marL="457200" indent="-457200">
              <a:buFont typeface="Wingdings" panose="05000000000000000000" pitchFamily="2" charset="2"/>
              <a:buChar char="Ø"/>
            </a:pPr>
            <a:r>
              <a:rPr lang="el-GR" sz="2800" dirty="0">
                <a:solidFill>
                  <a:schemeClr val="bg1"/>
                </a:solidFill>
              </a:rPr>
              <a:t>Ρητορική μίσους</a:t>
            </a:r>
          </a:p>
        </p:txBody>
      </p:sp>
    </p:spTree>
    <p:extLst>
      <p:ext uri="{BB962C8B-B14F-4D97-AF65-F5344CB8AC3E}">
        <p14:creationId xmlns:p14="http://schemas.microsoft.com/office/powerpoint/2010/main" val="250430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sz="4000" b="1" dirty="0">
                <a:solidFill>
                  <a:schemeClr val="bg1"/>
                </a:solidFill>
              </a:rPr>
              <a:t>Κύριο πρόβλημα παραμένει η υπερβολική ενασχόληση με το διαδίκτυο</a:t>
            </a:r>
            <a:endParaRPr lang="en-US" sz="4000" b="1" dirty="0">
              <a:solidFill>
                <a:schemeClr val="bg1"/>
              </a:solidFill>
            </a:endParaRPr>
          </a:p>
        </p:txBody>
      </p:sp>
      <p:sp>
        <p:nvSpPr>
          <p:cNvPr id="3" name="Content Placeholder 2"/>
          <p:cNvSpPr>
            <a:spLocks noGrp="1"/>
          </p:cNvSpPr>
          <p:nvPr>
            <p:ph idx="1"/>
          </p:nvPr>
        </p:nvSpPr>
        <p:spPr>
          <a:xfrm>
            <a:off x="543697" y="2335899"/>
            <a:ext cx="6104238" cy="4121150"/>
          </a:xfrm>
        </p:spPr>
        <p:txBody>
          <a:bodyPr>
            <a:normAutofit/>
          </a:bodyPr>
          <a:lstStyle/>
          <a:p>
            <a:pPr marL="0" indent="0">
              <a:buNone/>
            </a:pPr>
            <a:r>
              <a:rPr lang="el-GR" dirty="0">
                <a:solidFill>
                  <a:schemeClr val="bg1"/>
                </a:solidFill>
              </a:rPr>
              <a:t>Μία στις τρεις κλήσεις που δέχεται η γραμμή Βοήθειας </a:t>
            </a:r>
            <a:r>
              <a:rPr lang="el-GR" dirty="0" err="1">
                <a:solidFill>
                  <a:schemeClr val="bg1"/>
                </a:solidFill>
              </a:rPr>
              <a:t>Help</a:t>
            </a:r>
            <a:r>
              <a:rPr lang="el-GR" dirty="0">
                <a:solidFill>
                  <a:schemeClr val="bg1"/>
                </a:solidFill>
              </a:rPr>
              <a:t>-Line 210-6007686 του Ελληνικού Κέντρου Ασφαλούς Διαδικτύου τα τελευταία 2 χρόνια αφορούν περιστατικά υπερβολικής ενασχόλησης παιδιών με το διαδίκτυο ή με διαδικτυακά </a:t>
            </a:r>
            <a:r>
              <a:rPr lang="el-GR" dirty="0" smtClean="0">
                <a:solidFill>
                  <a:schemeClr val="bg1"/>
                </a:solidFill>
              </a:rPr>
              <a:t>παιχνίδια.</a:t>
            </a:r>
            <a:endParaRPr lang="en-US" dirty="0"/>
          </a:p>
        </p:txBody>
      </p:sp>
      <p:pic>
        <p:nvPicPr>
          <p:cNvPr id="5" name="Picture 4"/>
          <p:cNvPicPr>
            <a:picLocks noChangeAspect="1"/>
          </p:cNvPicPr>
          <p:nvPr/>
        </p:nvPicPr>
        <p:blipFill>
          <a:blip r:embed="rId2"/>
          <a:stretch>
            <a:fillRect/>
          </a:stretch>
        </p:blipFill>
        <p:spPr>
          <a:xfrm>
            <a:off x="6973087" y="1927757"/>
            <a:ext cx="4893761" cy="4017513"/>
          </a:xfrm>
          <a:prstGeom prst="rect">
            <a:avLst/>
          </a:prstGeom>
        </p:spPr>
      </p:pic>
    </p:spTree>
    <p:extLst>
      <p:ext uri="{BB962C8B-B14F-4D97-AF65-F5344CB8AC3E}">
        <p14:creationId xmlns:p14="http://schemas.microsoft.com/office/powerpoint/2010/main" val="35918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C15872-DC75-4611-BC78-4D9DCB0C6305}"/>
              </a:ext>
            </a:extLst>
          </p:cNvPr>
          <p:cNvSpPr/>
          <p:nvPr/>
        </p:nvSpPr>
        <p:spPr>
          <a:xfrm>
            <a:off x="1524000" y="857251"/>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21" name="Chart 20">
            <a:extLst>
              <a:ext uri="{FF2B5EF4-FFF2-40B4-BE49-F238E27FC236}">
                <a16:creationId xmlns:a16="http://schemas.microsoft.com/office/drawing/2014/main" id="{CCD9F438-132A-43B2-B89D-1E5EE7412EE7}"/>
              </a:ext>
            </a:extLst>
          </p:cNvPr>
          <p:cNvGraphicFramePr/>
          <p:nvPr>
            <p:extLst/>
          </p:nvPr>
        </p:nvGraphicFramePr>
        <p:xfrm>
          <a:off x="1853422" y="2955422"/>
          <a:ext cx="3320015" cy="313747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2BC4E869-E5C3-4EE8-B2A4-6635F686DAAA}"/>
              </a:ext>
            </a:extLst>
          </p:cNvPr>
          <p:cNvSpPr/>
          <p:nvPr/>
        </p:nvSpPr>
        <p:spPr>
          <a:xfrm>
            <a:off x="5654906" y="1840822"/>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Oval 4">
            <a:extLst>
              <a:ext uri="{FF2B5EF4-FFF2-40B4-BE49-F238E27FC236}">
                <a16:creationId xmlns:a16="http://schemas.microsoft.com/office/drawing/2014/main" id="{8442900A-1A5B-4C2D-A58F-92D8C866C93D}"/>
              </a:ext>
            </a:extLst>
          </p:cNvPr>
          <p:cNvSpPr/>
          <p:nvPr/>
        </p:nvSpPr>
        <p:spPr>
          <a:xfrm>
            <a:off x="2594773" y="3626810"/>
            <a:ext cx="1845413" cy="18166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prstClr val="black"/>
                </a:solidFill>
                <a:latin typeface="Segoe UI"/>
              </a:rPr>
              <a:t>ΕΡΕΥΝΑ</a:t>
            </a:r>
            <a:endParaRPr lang="en-US" sz="1600" b="1" dirty="0">
              <a:solidFill>
                <a:prstClr val="black"/>
              </a:solidFill>
              <a:latin typeface="Segoe UI"/>
            </a:endParaRPr>
          </a:p>
        </p:txBody>
      </p:sp>
      <p:sp>
        <p:nvSpPr>
          <p:cNvPr id="6" name="Rectangle 5">
            <a:extLst>
              <a:ext uri="{FF2B5EF4-FFF2-40B4-BE49-F238E27FC236}">
                <a16:creationId xmlns:a16="http://schemas.microsoft.com/office/drawing/2014/main" id="{77258E40-E357-4729-BC48-C47C0ADAAE06}"/>
              </a:ext>
            </a:extLst>
          </p:cNvPr>
          <p:cNvSpPr/>
          <p:nvPr/>
        </p:nvSpPr>
        <p:spPr>
          <a:xfrm>
            <a:off x="9314634" y="1840822"/>
            <a:ext cx="841837" cy="76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40%</a:t>
            </a:r>
          </a:p>
        </p:txBody>
      </p:sp>
      <p:sp>
        <p:nvSpPr>
          <p:cNvPr id="28" name="Rectangle 27">
            <a:extLst>
              <a:ext uri="{FF2B5EF4-FFF2-40B4-BE49-F238E27FC236}">
                <a16:creationId xmlns:a16="http://schemas.microsoft.com/office/drawing/2014/main" id="{495CD800-3D8C-4C8F-8A4F-2C89667228A1}"/>
              </a:ext>
            </a:extLst>
          </p:cNvPr>
          <p:cNvSpPr/>
          <p:nvPr/>
        </p:nvSpPr>
        <p:spPr>
          <a:xfrm>
            <a:off x="5734916" y="1990990"/>
            <a:ext cx="3521771" cy="461665"/>
          </a:xfrm>
          <a:prstGeom prst="rect">
            <a:avLst/>
          </a:prstGeom>
        </p:spPr>
        <p:txBody>
          <a:bodyPr wrap="square" lIns="0" tIns="0" rIns="0" bIns="0" anchor="ctr">
            <a:spAutoFit/>
          </a:bodyPr>
          <a:lstStyle/>
          <a:p>
            <a:pPr algn="ctr"/>
            <a:r>
              <a:rPr lang="el-GR" sz="3000" dirty="0">
                <a:solidFill>
                  <a:prstClr val="black"/>
                </a:solidFill>
              </a:rPr>
              <a:t>ΑΘΗΝΑ</a:t>
            </a:r>
            <a:endParaRPr lang="en-US" sz="3000" dirty="0">
              <a:solidFill>
                <a:prstClr val="black"/>
              </a:solidFill>
            </a:endParaRPr>
          </a:p>
        </p:txBody>
      </p:sp>
      <p:sp>
        <p:nvSpPr>
          <p:cNvPr id="29" name="Rectangle 28">
            <a:extLst>
              <a:ext uri="{FF2B5EF4-FFF2-40B4-BE49-F238E27FC236}">
                <a16:creationId xmlns:a16="http://schemas.microsoft.com/office/drawing/2014/main" id="{04305915-2EA5-4702-BBE7-3BE53C7F53C2}"/>
              </a:ext>
            </a:extLst>
          </p:cNvPr>
          <p:cNvSpPr/>
          <p:nvPr/>
        </p:nvSpPr>
        <p:spPr>
          <a:xfrm>
            <a:off x="5654906" y="2689823"/>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a:extLst>
              <a:ext uri="{FF2B5EF4-FFF2-40B4-BE49-F238E27FC236}">
                <a16:creationId xmlns:a16="http://schemas.microsoft.com/office/drawing/2014/main" id="{5175C0BE-5F4F-4BE1-BC54-A54264433F53}"/>
              </a:ext>
            </a:extLst>
          </p:cNvPr>
          <p:cNvSpPr/>
          <p:nvPr/>
        </p:nvSpPr>
        <p:spPr>
          <a:xfrm>
            <a:off x="5734916" y="2839992"/>
            <a:ext cx="3521771" cy="461665"/>
          </a:xfrm>
          <a:prstGeom prst="rect">
            <a:avLst/>
          </a:prstGeom>
        </p:spPr>
        <p:txBody>
          <a:bodyPr wrap="square" lIns="0" tIns="0" rIns="0" bIns="0" anchor="ctr">
            <a:spAutoFit/>
          </a:bodyPr>
          <a:lstStyle/>
          <a:p>
            <a:pPr algn="ctr"/>
            <a:r>
              <a:rPr lang="el-GR" sz="3000" dirty="0">
                <a:solidFill>
                  <a:prstClr val="black"/>
                </a:solidFill>
              </a:rPr>
              <a:t>ΘΕΣΣΑΛΟΝΙΚΗ</a:t>
            </a:r>
            <a:endParaRPr lang="en-US" sz="3000" dirty="0">
              <a:solidFill>
                <a:prstClr val="black"/>
              </a:solidFill>
            </a:endParaRPr>
          </a:p>
        </p:txBody>
      </p:sp>
      <p:sp>
        <p:nvSpPr>
          <p:cNvPr id="46" name="Rectangle 45">
            <a:extLst>
              <a:ext uri="{FF2B5EF4-FFF2-40B4-BE49-F238E27FC236}">
                <a16:creationId xmlns:a16="http://schemas.microsoft.com/office/drawing/2014/main" id="{16F4BD29-42DB-4BDD-975D-84F527432825}"/>
              </a:ext>
            </a:extLst>
          </p:cNvPr>
          <p:cNvSpPr/>
          <p:nvPr/>
        </p:nvSpPr>
        <p:spPr>
          <a:xfrm>
            <a:off x="5654906" y="3537395"/>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46">
            <a:extLst>
              <a:ext uri="{FF2B5EF4-FFF2-40B4-BE49-F238E27FC236}">
                <a16:creationId xmlns:a16="http://schemas.microsoft.com/office/drawing/2014/main" id="{B6F3D837-58DC-40F7-A479-1199321548AD}"/>
              </a:ext>
            </a:extLst>
          </p:cNvPr>
          <p:cNvSpPr/>
          <p:nvPr/>
        </p:nvSpPr>
        <p:spPr>
          <a:xfrm>
            <a:off x="9314634" y="2689823"/>
            <a:ext cx="841837"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20%</a:t>
            </a:r>
          </a:p>
        </p:txBody>
      </p:sp>
      <p:sp>
        <p:nvSpPr>
          <p:cNvPr id="48" name="Rectangle 47">
            <a:extLst>
              <a:ext uri="{FF2B5EF4-FFF2-40B4-BE49-F238E27FC236}">
                <a16:creationId xmlns:a16="http://schemas.microsoft.com/office/drawing/2014/main" id="{1AAEF2B3-B4C8-42BB-9853-59894D4D68DE}"/>
              </a:ext>
            </a:extLst>
          </p:cNvPr>
          <p:cNvSpPr/>
          <p:nvPr/>
        </p:nvSpPr>
        <p:spPr>
          <a:xfrm>
            <a:off x="5734916" y="3687563"/>
            <a:ext cx="3521771" cy="461665"/>
          </a:xfrm>
          <a:prstGeom prst="rect">
            <a:avLst/>
          </a:prstGeom>
        </p:spPr>
        <p:txBody>
          <a:bodyPr wrap="square" lIns="0" tIns="0" rIns="0" bIns="0" anchor="ctr">
            <a:spAutoFit/>
          </a:bodyPr>
          <a:lstStyle/>
          <a:p>
            <a:pPr algn="ctr"/>
            <a:r>
              <a:rPr lang="el-GR" sz="3000" dirty="0">
                <a:solidFill>
                  <a:prstClr val="black"/>
                </a:solidFill>
              </a:rPr>
              <a:t>ΗΡΑΚΛΕΙΟ</a:t>
            </a:r>
            <a:endParaRPr lang="en-US" sz="3000" dirty="0">
              <a:solidFill>
                <a:prstClr val="black"/>
              </a:solidFill>
            </a:endParaRPr>
          </a:p>
        </p:txBody>
      </p:sp>
      <p:sp>
        <p:nvSpPr>
          <p:cNvPr id="49" name="Rectangle 48">
            <a:extLst>
              <a:ext uri="{FF2B5EF4-FFF2-40B4-BE49-F238E27FC236}">
                <a16:creationId xmlns:a16="http://schemas.microsoft.com/office/drawing/2014/main" id="{546B8846-2ED3-479E-B5A2-C798CBBB6825}"/>
              </a:ext>
            </a:extLst>
          </p:cNvPr>
          <p:cNvSpPr/>
          <p:nvPr/>
        </p:nvSpPr>
        <p:spPr>
          <a:xfrm>
            <a:off x="5654906" y="4384966"/>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Rectangle 49">
            <a:extLst>
              <a:ext uri="{FF2B5EF4-FFF2-40B4-BE49-F238E27FC236}">
                <a16:creationId xmlns:a16="http://schemas.microsoft.com/office/drawing/2014/main" id="{A88381B5-6DBB-4A9A-8ACC-8400FFD817F1}"/>
              </a:ext>
            </a:extLst>
          </p:cNvPr>
          <p:cNvSpPr/>
          <p:nvPr/>
        </p:nvSpPr>
        <p:spPr>
          <a:xfrm>
            <a:off x="9314634" y="4384966"/>
            <a:ext cx="841837"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1</a:t>
            </a:r>
            <a:r>
              <a:rPr lang="el-GR" sz="2400" b="1" dirty="0">
                <a:solidFill>
                  <a:prstClr val="white"/>
                </a:solidFill>
                <a:latin typeface="Segoe UI"/>
              </a:rPr>
              <a:t>1</a:t>
            </a:r>
            <a:r>
              <a:rPr lang="en-US" sz="2400" b="1" dirty="0">
                <a:solidFill>
                  <a:prstClr val="white"/>
                </a:solidFill>
                <a:latin typeface="Segoe UI"/>
              </a:rPr>
              <a:t>%</a:t>
            </a:r>
          </a:p>
        </p:txBody>
      </p:sp>
      <p:sp>
        <p:nvSpPr>
          <p:cNvPr id="51" name="Rectangle 50">
            <a:extLst>
              <a:ext uri="{FF2B5EF4-FFF2-40B4-BE49-F238E27FC236}">
                <a16:creationId xmlns:a16="http://schemas.microsoft.com/office/drawing/2014/main" id="{E89193A9-62FD-4A84-9AAA-01D61DBAA22B}"/>
              </a:ext>
            </a:extLst>
          </p:cNvPr>
          <p:cNvSpPr/>
          <p:nvPr/>
        </p:nvSpPr>
        <p:spPr>
          <a:xfrm>
            <a:off x="5734916" y="4535134"/>
            <a:ext cx="3521771" cy="461665"/>
          </a:xfrm>
          <a:prstGeom prst="rect">
            <a:avLst/>
          </a:prstGeom>
        </p:spPr>
        <p:txBody>
          <a:bodyPr wrap="square" lIns="0" tIns="0" rIns="0" bIns="0" anchor="ctr">
            <a:spAutoFit/>
          </a:bodyPr>
          <a:lstStyle/>
          <a:p>
            <a:pPr algn="ctr"/>
            <a:r>
              <a:rPr lang="el-GR" sz="3000" dirty="0">
                <a:solidFill>
                  <a:prstClr val="black"/>
                </a:solidFill>
              </a:rPr>
              <a:t>ΛΑΡΙΣΑ</a:t>
            </a:r>
            <a:endParaRPr lang="en-US" sz="3000" dirty="0">
              <a:solidFill>
                <a:prstClr val="black"/>
              </a:solidFill>
            </a:endParaRPr>
          </a:p>
        </p:txBody>
      </p:sp>
      <p:sp>
        <p:nvSpPr>
          <p:cNvPr id="38" name="Rectangle 37">
            <a:extLst>
              <a:ext uri="{FF2B5EF4-FFF2-40B4-BE49-F238E27FC236}">
                <a16:creationId xmlns:a16="http://schemas.microsoft.com/office/drawing/2014/main" id="{546B8846-2ED3-479E-B5A2-C798CBBB6825}"/>
              </a:ext>
            </a:extLst>
          </p:cNvPr>
          <p:cNvSpPr/>
          <p:nvPr/>
        </p:nvSpPr>
        <p:spPr>
          <a:xfrm>
            <a:off x="5654906" y="5232537"/>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a:extLst>
              <a:ext uri="{FF2B5EF4-FFF2-40B4-BE49-F238E27FC236}">
                <a16:creationId xmlns:a16="http://schemas.microsoft.com/office/drawing/2014/main" id="{A88381B5-6DBB-4A9A-8ACC-8400FFD817F1}"/>
              </a:ext>
            </a:extLst>
          </p:cNvPr>
          <p:cNvSpPr/>
          <p:nvPr/>
        </p:nvSpPr>
        <p:spPr>
          <a:xfrm>
            <a:off x="9314634" y="5232537"/>
            <a:ext cx="841837"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prstClr val="white"/>
                </a:solidFill>
                <a:latin typeface="Segoe UI"/>
              </a:rPr>
              <a:t>8</a:t>
            </a:r>
            <a:r>
              <a:rPr lang="en-US" sz="2400" b="1" dirty="0">
                <a:solidFill>
                  <a:prstClr val="white"/>
                </a:solidFill>
                <a:latin typeface="Segoe UI"/>
              </a:rPr>
              <a:t>%</a:t>
            </a:r>
          </a:p>
        </p:txBody>
      </p:sp>
      <p:sp>
        <p:nvSpPr>
          <p:cNvPr id="40" name="Rectangle 39">
            <a:extLst>
              <a:ext uri="{FF2B5EF4-FFF2-40B4-BE49-F238E27FC236}">
                <a16:creationId xmlns:a16="http://schemas.microsoft.com/office/drawing/2014/main" id="{E89193A9-62FD-4A84-9AAA-01D61DBAA22B}"/>
              </a:ext>
            </a:extLst>
          </p:cNvPr>
          <p:cNvSpPr/>
          <p:nvPr/>
        </p:nvSpPr>
        <p:spPr>
          <a:xfrm>
            <a:off x="5734916" y="5382706"/>
            <a:ext cx="3521771" cy="461665"/>
          </a:xfrm>
          <a:prstGeom prst="rect">
            <a:avLst/>
          </a:prstGeom>
        </p:spPr>
        <p:txBody>
          <a:bodyPr wrap="square" lIns="0" tIns="0" rIns="0" bIns="0" anchor="ctr">
            <a:spAutoFit/>
          </a:bodyPr>
          <a:lstStyle/>
          <a:p>
            <a:pPr algn="ctr"/>
            <a:r>
              <a:rPr lang="el-GR" sz="3000" dirty="0">
                <a:solidFill>
                  <a:prstClr val="black"/>
                </a:solidFill>
              </a:rPr>
              <a:t>ΠΑΤΡΑ</a:t>
            </a:r>
            <a:endParaRPr lang="en-US" sz="3000" dirty="0">
              <a:solidFill>
                <a:prstClr val="black"/>
              </a:solidFill>
            </a:endParaRPr>
          </a:p>
        </p:txBody>
      </p:sp>
      <p:sp>
        <p:nvSpPr>
          <p:cNvPr id="30" name="Rectangle 29">
            <a:extLst>
              <a:ext uri="{FF2B5EF4-FFF2-40B4-BE49-F238E27FC236}">
                <a16:creationId xmlns:a16="http://schemas.microsoft.com/office/drawing/2014/main" id="{8DF0E683-DE96-4395-8555-5B7D469DDAF2}"/>
              </a:ext>
            </a:extLst>
          </p:cNvPr>
          <p:cNvSpPr/>
          <p:nvPr/>
        </p:nvSpPr>
        <p:spPr>
          <a:xfrm>
            <a:off x="9314634" y="3537395"/>
            <a:ext cx="841837"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2</a:t>
            </a:r>
            <a:r>
              <a:rPr lang="el-GR" sz="2400" b="1" dirty="0">
                <a:solidFill>
                  <a:prstClr val="white"/>
                </a:solidFill>
                <a:latin typeface="Segoe UI"/>
              </a:rPr>
              <a:t>1</a:t>
            </a:r>
            <a:r>
              <a:rPr lang="en-US" sz="2400" b="1" dirty="0">
                <a:solidFill>
                  <a:prstClr val="white"/>
                </a:solidFill>
                <a:latin typeface="Segoe UI"/>
              </a:rPr>
              <a:t>%</a:t>
            </a:r>
          </a:p>
        </p:txBody>
      </p:sp>
      <p:sp>
        <p:nvSpPr>
          <p:cNvPr id="7" name="TextBox 6"/>
          <p:cNvSpPr txBox="1"/>
          <p:nvPr/>
        </p:nvSpPr>
        <p:spPr>
          <a:xfrm>
            <a:off x="1500352" y="1438790"/>
            <a:ext cx="4339458" cy="1477328"/>
          </a:xfrm>
          <a:prstGeom prst="rect">
            <a:avLst/>
          </a:prstGeom>
          <a:noFill/>
        </p:spPr>
        <p:txBody>
          <a:bodyPr wrap="square" rtlCol="0">
            <a:spAutoFit/>
          </a:bodyPr>
          <a:lstStyle/>
          <a:p>
            <a:pPr algn="ctr"/>
            <a:r>
              <a:rPr lang="el-GR" sz="3000" b="1" dirty="0">
                <a:solidFill>
                  <a:prstClr val="black"/>
                </a:solidFill>
              </a:rPr>
              <a:t>14</a:t>
            </a:r>
            <a:r>
              <a:rPr lang="en-US" sz="3000" b="1">
                <a:solidFill>
                  <a:prstClr val="black"/>
                </a:solidFill>
              </a:rPr>
              <a:t>.</a:t>
            </a:r>
            <a:r>
              <a:rPr lang="el-GR" sz="3000" b="1">
                <a:solidFill>
                  <a:prstClr val="black"/>
                </a:solidFill>
              </a:rPr>
              <a:t>000</a:t>
            </a:r>
            <a:r>
              <a:rPr lang="el-GR" sz="2400">
                <a:solidFill>
                  <a:prstClr val="black"/>
                </a:solidFill>
              </a:rPr>
              <a:t> </a:t>
            </a:r>
            <a:r>
              <a:rPr lang="el-GR" sz="2400" dirty="0">
                <a:solidFill>
                  <a:prstClr val="black"/>
                </a:solidFill>
              </a:rPr>
              <a:t>Συμμετέχοντες από </a:t>
            </a:r>
          </a:p>
          <a:p>
            <a:pPr algn="ctr"/>
            <a:r>
              <a:rPr lang="el-GR" sz="3000" b="1" dirty="0">
                <a:solidFill>
                  <a:prstClr val="black"/>
                </a:solidFill>
              </a:rPr>
              <a:t>400</a:t>
            </a:r>
            <a:r>
              <a:rPr lang="el-GR" sz="2400" dirty="0">
                <a:solidFill>
                  <a:prstClr val="black"/>
                </a:solidFill>
              </a:rPr>
              <a:t> Δημόσια Σχολεία </a:t>
            </a:r>
          </a:p>
          <a:p>
            <a:pPr algn="ctr"/>
            <a:r>
              <a:rPr lang="el-GR" sz="2400" dirty="0">
                <a:solidFill>
                  <a:prstClr val="black"/>
                </a:solidFill>
              </a:rPr>
              <a:t>Ηλικίας </a:t>
            </a:r>
            <a:r>
              <a:rPr lang="el-GR" sz="3000" b="1" dirty="0">
                <a:solidFill>
                  <a:prstClr val="black"/>
                </a:solidFill>
              </a:rPr>
              <a:t>1</a:t>
            </a:r>
            <a:r>
              <a:rPr lang="en-US" sz="3000" b="1">
                <a:solidFill>
                  <a:prstClr val="black"/>
                </a:solidFill>
              </a:rPr>
              <a:t>0</a:t>
            </a:r>
            <a:r>
              <a:rPr lang="el-GR" sz="3000" b="1">
                <a:solidFill>
                  <a:prstClr val="black"/>
                </a:solidFill>
              </a:rPr>
              <a:t>-17 </a:t>
            </a:r>
            <a:r>
              <a:rPr lang="el-GR" sz="3000" b="1" dirty="0">
                <a:solidFill>
                  <a:prstClr val="black"/>
                </a:solidFill>
              </a:rPr>
              <a:t>ετών</a:t>
            </a:r>
          </a:p>
        </p:txBody>
      </p:sp>
      <p:sp>
        <p:nvSpPr>
          <p:cNvPr id="41" name="TextBox 40">
            <a:extLst>
              <a:ext uri="{FF2B5EF4-FFF2-40B4-BE49-F238E27FC236}">
                <a16:creationId xmlns:a16="http://schemas.microsoft.com/office/drawing/2014/main" id="{385FB431-7B14-4614-BB3B-FA17C1F6C41E}"/>
              </a:ext>
            </a:extLst>
          </p:cNvPr>
          <p:cNvSpPr txBox="1"/>
          <p:nvPr/>
        </p:nvSpPr>
        <p:spPr>
          <a:xfrm>
            <a:off x="2052639"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3063154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C15872-DC75-4611-BC78-4D9DCB0C6305}"/>
              </a:ext>
            </a:extLst>
          </p:cNvPr>
          <p:cNvSpPr/>
          <p:nvPr/>
        </p:nvSpPr>
        <p:spPr>
          <a:xfrm>
            <a:off x="1524000" y="857251"/>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1" name="Chart 30">
            <a:extLst>
              <a:ext uri="{FF2B5EF4-FFF2-40B4-BE49-F238E27FC236}">
                <a16:creationId xmlns:a16="http://schemas.microsoft.com/office/drawing/2014/main" id="{CFC7D823-8785-4952-985D-7EE60DFBF76B}"/>
              </a:ext>
            </a:extLst>
          </p:cNvPr>
          <p:cNvGraphicFramePr/>
          <p:nvPr>
            <p:extLst/>
          </p:nvPr>
        </p:nvGraphicFramePr>
        <p:xfrm>
          <a:off x="2152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a16="http://schemas.microsoft.com/office/drawing/2014/main" id="{46695AE7-90E4-4A1E-8878-FAB625DBEC7F}"/>
              </a:ext>
            </a:extLst>
          </p:cNvPr>
          <p:cNvSpPr/>
          <p:nvPr/>
        </p:nvSpPr>
        <p:spPr>
          <a:xfrm>
            <a:off x="3435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a16="http://schemas.microsoft.com/office/drawing/2014/main" id="{0B7EB26B-3979-4ED6-B0FD-FC17756BA557}"/>
              </a:ext>
            </a:extLst>
          </p:cNvPr>
          <p:cNvGraphicFramePr/>
          <p:nvPr>
            <p:extLst/>
          </p:nvPr>
        </p:nvGraphicFramePr>
        <p:xfrm>
          <a:off x="6343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a16="http://schemas.microsoft.com/office/drawing/2014/main" id="{E6DC9154-4975-41AE-A6DF-EF07D856FD81}"/>
              </a:ext>
            </a:extLst>
          </p:cNvPr>
          <p:cNvSpPr/>
          <p:nvPr/>
        </p:nvSpPr>
        <p:spPr>
          <a:xfrm>
            <a:off x="7626003" y="2942289"/>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a16="http://schemas.microsoft.com/office/drawing/2014/main" id="{292B76E1-A16D-4E90-8E07-B7C2EB69F0EE}"/>
              </a:ext>
            </a:extLst>
          </p:cNvPr>
          <p:cNvSpPr/>
          <p:nvPr/>
        </p:nvSpPr>
        <p:spPr>
          <a:xfrm>
            <a:off x="2307530" y="4777080"/>
            <a:ext cx="3521771" cy="969496"/>
          </a:xfrm>
          <a:prstGeom prst="rect">
            <a:avLst/>
          </a:prstGeom>
        </p:spPr>
        <p:txBody>
          <a:bodyPr wrap="square" lIns="0" tIns="0" rIns="0" bIns="0" anchor="ctr">
            <a:spAutoFit/>
          </a:bodyPr>
          <a:lstStyle/>
          <a:p>
            <a:pPr algn="ctr"/>
            <a:r>
              <a:rPr lang="en-US" sz="2100" dirty="0">
                <a:solidFill>
                  <a:prstClr val="black"/>
                </a:solidFill>
              </a:rPr>
              <a:t>To</a:t>
            </a:r>
            <a:r>
              <a:rPr lang="el-GR" sz="2100" dirty="0">
                <a:solidFill>
                  <a:prstClr val="black"/>
                </a:solidFill>
              </a:rPr>
              <a:t> 34% νιώθει ότι παραμελεί τις δραστηριότητές του για χάρη του ψηφιακού κόσμου</a:t>
            </a:r>
            <a:endParaRPr lang="en-US" sz="2100" dirty="0">
              <a:solidFill>
                <a:prstClr val="black"/>
              </a:solidFill>
            </a:endParaRPr>
          </a:p>
        </p:txBody>
      </p:sp>
      <p:sp>
        <p:nvSpPr>
          <p:cNvPr id="36" name="Rectangle 35">
            <a:extLst>
              <a:ext uri="{FF2B5EF4-FFF2-40B4-BE49-F238E27FC236}">
                <a16:creationId xmlns:a16="http://schemas.microsoft.com/office/drawing/2014/main" id="{3D9C1DF2-4E6E-4FDE-B6B7-BA32277514F4}"/>
              </a:ext>
            </a:extLst>
          </p:cNvPr>
          <p:cNvSpPr/>
          <p:nvPr/>
        </p:nvSpPr>
        <p:spPr>
          <a:xfrm>
            <a:off x="6139061" y="4686444"/>
            <a:ext cx="4214615" cy="1292662"/>
          </a:xfrm>
          <a:prstGeom prst="rect">
            <a:avLst/>
          </a:prstGeom>
        </p:spPr>
        <p:txBody>
          <a:bodyPr wrap="square" lIns="0" tIns="0" rIns="0" bIns="0" anchor="ctr">
            <a:spAutoFit/>
          </a:bodyPr>
          <a:lstStyle/>
          <a:p>
            <a:pPr algn="ctr"/>
            <a:r>
              <a:rPr lang="el-GR" sz="2100" dirty="0">
                <a:solidFill>
                  <a:prstClr val="black"/>
                </a:solidFill>
              </a:rPr>
              <a:t>Το 24% είτε παραδέχεται ότι αντιμετωπίζει πρόβλημα εθισμού είτε δεν γνωρίζει αν έχει πρόβλημα εθισμού</a:t>
            </a:r>
            <a:endParaRPr lang="en-US" sz="2100" dirty="0">
              <a:solidFill>
                <a:prstClr val="black"/>
              </a:solidFill>
            </a:endParaRPr>
          </a:p>
        </p:txBody>
      </p:sp>
      <p:sp>
        <p:nvSpPr>
          <p:cNvPr id="37" name="Rectangle 36">
            <a:extLst>
              <a:ext uri="{FF2B5EF4-FFF2-40B4-BE49-F238E27FC236}">
                <a16:creationId xmlns:a16="http://schemas.microsoft.com/office/drawing/2014/main" id="{ECFBF8DF-A7A1-42B9-88FE-541F85CB101D}"/>
              </a:ext>
            </a:extLst>
          </p:cNvPr>
          <p:cNvSpPr/>
          <p:nvPr/>
        </p:nvSpPr>
        <p:spPr>
          <a:xfrm>
            <a:off x="2307530" y="2056743"/>
            <a:ext cx="3521771" cy="207749"/>
          </a:xfrm>
          <a:prstGeom prst="rect">
            <a:avLst/>
          </a:prstGeom>
        </p:spPr>
        <p:txBody>
          <a:bodyPr wrap="square" lIns="0" tIns="0" rIns="0" bIns="0" anchor="t">
            <a:spAutoFit/>
          </a:bodyPr>
          <a:lstStyle/>
          <a:p>
            <a:pPr algn="ctr"/>
            <a:r>
              <a:rPr lang="el-GR" sz="1350" b="1" dirty="0">
                <a:solidFill>
                  <a:prstClr val="black"/>
                </a:solidFill>
              </a:rPr>
              <a:t>ΥΠΕΡΒΟΛΙΚΗ ΧΡΗΣΗ</a:t>
            </a:r>
            <a:endParaRPr lang="en-US" sz="1350" b="1" dirty="0">
              <a:solidFill>
                <a:prstClr val="black"/>
              </a:solidFill>
            </a:endParaRPr>
          </a:p>
        </p:txBody>
      </p:sp>
      <p:sp>
        <p:nvSpPr>
          <p:cNvPr id="38" name="Rectangle 37">
            <a:extLst>
              <a:ext uri="{FF2B5EF4-FFF2-40B4-BE49-F238E27FC236}">
                <a16:creationId xmlns:a16="http://schemas.microsoft.com/office/drawing/2014/main" id="{5EA41E2D-6C1B-42CD-9633-A192FB4230D4}"/>
              </a:ext>
            </a:extLst>
          </p:cNvPr>
          <p:cNvSpPr/>
          <p:nvPr/>
        </p:nvSpPr>
        <p:spPr>
          <a:xfrm>
            <a:off x="6498530" y="2056743"/>
            <a:ext cx="3521771" cy="207749"/>
          </a:xfrm>
          <a:prstGeom prst="rect">
            <a:avLst/>
          </a:prstGeom>
        </p:spPr>
        <p:txBody>
          <a:bodyPr wrap="square" lIns="0" tIns="0" rIns="0" bIns="0" anchor="t">
            <a:spAutoFit/>
          </a:bodyPr>
          <a:lstStyle/>
          <a:p>
            <a:pPr algn="ctr"/>
            <a:r>
              <a:rPr lang="el-GR" sz="1350" b="1" dirty="0">
                <a:solidFill>
                  <a:prstClr val="black"/>
                </a:solidFill>
              </a:rPr>
              <a:t>ΕΘΙΣΜΟΣ ΣΤΟ ΔΙΑΔΙΚΤΥΟ</a:t>
            </a:r>
            <a:endParaRPr lang="en-US" sz="1350" b="1" dirty="0">
              <a:solidFill>
                <a:prstClr val="black"/>
              </a:solidFill>
            </a:endParaRPr>
          </a:p>
        </p:txBody>
      </p:sp>
      <p:sp>
        <p:nvSpPr>
          <p:cNvPr id="4" name="TextBox 3"/>
          <p:cNvSpPr txBox="1"/>
          <p:nvPr/>
        </p:nvSpPr>
        <p:spPr>
          <a:xfrm>
            <a:off x="3554065" y="3174543"/>
            <a:ext cx="1344264" cy="715581"/>
          </a:xfrm>
          <a:prstGeom prst="rect">
            <a:avLst/>
          </a:prstGeom>
          <a:noFill/>
        </p:spPr>
        <p:txBody>
          <a:bodyPr wrap="square" rtlCol="0">
            <a:spAutoFit/>
          </a:bodyPr>
          <a:lstStyle/>
          <a:p>
            <a:r>
              <a:rPr lang="el-GR" sz="4050" b="1" dirty="0">
                <a:solidFill>
                  <a:prstClr val="black"/>
                </a:solidFill>
              </a:rPr>
              <a:t>34</a:t>
            </a:r>
            <a:r>
              <a:rPr lang="en-US" sz="4050" b="1" dirty="0">
                <a:solidFill>
                  <a:prstClr val="black"/>
                </a:solidFill>
              </a:rPr>
              <a:t>%</a:t>
            </a:r>
            <a:endParaRPr lang="el-GR" sz="4050" b="1" dirty="0">
              <a:solidFill>
                <a:prstClr val="black"/>
              </a:solidFill>
            </a:endParaRPr>
          </a:p>
        </p:txBody>
      </p:sp>
      <p:sp>
        <p:nvSpPr>
          <p:cNvPr id="22" name="TextBox 21"/>
          <p:cNvSpPr txBox="1"/>
          <p:nvPr/>
        </p:nvSpPr>
        <p:spPr>
          <a:xfrm>
            <a:off x="7760682" y="3174543"/>
            <a:ext cx="1336736" cy="715581"/>
          </a:xfrm>
          <a:prstGeom prst="rect">
            <a:avLst/>
          </a:prstGeom>
          <a:noFill/>
        </p:spPr>
        <p:txBody>
          <a:bodyPr wrap="square" rtlCol="0">
            <a:spAutoFit/>
          </a:bodyPr>
          <a:lstStyle/>
          <a:p>
            <a:r>
              <a:rPr lang="el-GR" sz="4050" b="1" dirty="0">
                <a:solidFill>
                  <a:prstClr val="black"/>
                </a:solidFill>
              </a:rPr>
              <a:t>24</a:t>
            </a:r>
            <a:r>
              <a:rPr lang="en-US" sz="4050" b="1" dirty="0">
                <a:solidFill>
                  <a:prstClr val="black"/>
                </a:solidFill>
              </a:rPr>
              <a:t>%</a:t>
            </a:r>
            <a:endParaRPr lang="el-GR" sz="4050" b="1" dirty="0">
              <a:solidFill>
                <a:prstClr val="black"/>
              </a:solidFill>
            </a:endParaRPr>
          </a:p>
        </p:txBody>
      </p:sp>
      <p:sp>
        <p:nvSpPr>
          <p:cNvPr id="15" name="TextBox 14">
            <a:extLst>
              <a:ext uri="{FF2B5EF4-FFF2-40B4-BE49-F238E27FC236}">
                <a16:creationId xmlns:a16="http://schemas.microsoft.com/office/drawing/2014/main" id="{385FB431-7B14-4614-BB3B-FA17C1F6C41E}"/>
              </a:ext>
            </a:extLst>
          </p:cNvPr>
          <p:cNvSpPr txBox="1"/>
          <p:nvPr/>
        </p:nvSpPr>
        <p:spPr>
          <a:xfrm>
            <a:off x="2052639"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289152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b="1" dirty="0">
                <a:solidFill>
                  <a:schemeClr val="bg1"/>
                </a:solidFill>
              </a:rPr>
              <a:t>Τι µ</a:t>
            </a:r>
            <a:r>
              <a:rPr lang="el-GR" b="1" dirty="0" err="1">
                <a:solidFill>
                  <a:schemeClr val="bg1"/>
                </a:solidFill>
              </a:rPr>
              <a:t>πορώ</a:t>
            </a:r>
            <a:r>
              <a:rPr lang="el-GR" b="1" dirty="0">
                <a:solidFill>
                  <a:schemeClr val="bg1"/>
                </a:solidFill>
              </a:rPr>
              <a:t> να κάνω </a:t>
            </a:r>
            <a:r>
              <a:rPr lang="el-GR" b="1" dirty="0" smtClean="0">
                <a:solidFill>
                  <a:schemeClr val="bg1"/>
                </a:solidFill>
              </a:rPr>
              <a:t>για το πρόβλημα </a:t>
            </a:r>
            <a:r>
              <a:rPr lang="el-GR" b="1" dirty="0">
                <a:solidFill>
                  <a:schemeClr val="bg1"/>
                </a:solidFill>
              </a:rPr>
              <a:t>υπερβολικής ενασχόλησης;</a:t>
            </a:r>
            <a:endParaRPr lang="en-US" b="1" dirty="0">
              <a:solidFill>
                <a:schemeClr val="bg1"/>
              </a:solidFill>
            </a:endParaRPr>
          </a:p>
        </p:txBody>
      </p:sp>
      <p:sp>
        <p:nvSpPr>
          <p:cNvPr id="3" name="Content Placeholder 2"/>
          <p:cNvSpPr>
            <a:spLocks noGrp="1"/>
          </p:cNvSpPr>
          <p:nvPr>
            <p:ph idx="1"/>
          </p:nvPr>
        </p:nvSpPr>
        <p:spPr>
          <a:xfrm>
            <a:off x="1011195" y="2196328"/>
            <a:ext cx="10515600" cy="4351338"/>
          </a:xfrm>
        </p:spPr>
        <p:txBody>
          <a:bodyPr>
            <a:normAutofit fontScale="92500" lnSpcReduction="10000"/>
          </a:bodyPr>
          <a:lstStyle/>
          <a:p>
            <a:pPr>
              <a:buFont typeface="Wingdings" panose="05000000000000000000" pitchFamily="2" charset="2"/>
              <a:buChar char="Ø"/>
            </a:pPr>
            <a:r>
              <a:rPr lang="el-GR" dirty="0" smtClean="0">
                <a:solidFill>
                  <a:schemeClr val="bg1"/>
                </a:solidFill>
              </a:rPr>
              <a:t>Θέτω όρια και κανόνες από την αρχή και τα αναπροσαρμόζω ανάλογα την ηλικία και τις ανάγκες του παιδιού.</a:t>
            </a:r>
          </a:p>
          <a:p>
            <a:pPr>
              <a:buFont typeface="Wingdings" panose="05000000000000000000" pitchFamily="2" charset="2"/>
              <a:buChar char="Ø"/>
            </a:pPr>
            <a:r>
              <a:rPr lang="el-GR" dirty="0" smtClean="0">
                <a:solidFill>
                  <a:schemeClr val="bg1"/>
                </a:solidFill>
              </a:rPr>
              <a:t>Ενθαρρύνω το παιδί να ασχολείται µε δραστηριότητες </a:t>
            </a:r>
            <a:r>
              <a:rPr lang="el-GR" dirty="0">
                <a:solidFill>
                  <a:schemeClr val="bg1"/>
                </a:solidFill>
              </a:rPr>
              <a:t>και χόμπι που δεν περιλαμβάνουν τον υπολογιστή έτσι ώστε να </a:t>
            </a:r>
            <a:r>
              <a:rPr lang="el-GR" dirty="0" smtClean="0">
                <a:solidFill>
                  <a:schemeClr val="bg1"/>
                </a:solidFill>
              </a:rPr>
              <a:t>υιοθετήσει </a:t>
            </a:r>
            <a:r>
              <a:rPr lang="el-GR" dirty="0">
                <a:solidFill>
                  <a:schemeClr val="bg1"/>
                </a:solidFill>
              </a:rPr>
              <a:t>έναν ισορροπημένο και δημιουργικό τρόπο </a:t>
            </a:r>
            <a:r>
              <a:rPr lang="el-GR" dirty="0" smtClean="0">
                <a:solidFill>
                  <a:schemeClr val="bg1"/>
                </a:solidFill>
              </a:rPr>
              <a:t>ζωής.</a:t>
            </a:r>
          </a:p>
          <a:p>
            <a:pPr>
              <a:buFont typeface="Wingdings" panose="05000000000000000000" pitchFamily="2" charset="2"/>
              <a:buChar char="Ø"/>
            </a:pPr>
            <a:r>
              <a:rPr lang="el-GR" dirty="0" smtClean="0">
                <a:solidFill>
                  <a:schemeClr val="bg1"/>
                </a:solidFill>
              </a:rPr>
              <a:t>Δε χρησιμοποιώ το διαδίκτυο ως ανταμοιβή μιας καλής συμπεριφοράς ή ως τιμωρία.</a:t>
            </a:r>
          </a:p>
          <a:p>
            <a:pPr>
              <a:buFont typeface="Wingdings" panose="05000000000000000000" pitchFamily="2" charset="2"/>
              <a:buChar char="Ø"/>
            </a:pPr>
            <a:r>
              <a:rPr lang="el-GR" dirty="0" smtClean="0">
                <a:solidFill>
                  <a:schemeClr val="bg1"/>
                </a:solidFill>
              </a:rPr>
              <a:t>Εξερευνώ τις δικές μου διαδικτυακές συνήθειες καθώς αποτελώ το ισχυρότερο πρότυπο.</a:t>
            </a:r>
          </a:p>
          <a:p>
            <a:pPr>
              <a:buFont typeface="Wingdings" panose="05000000000000000000" pitchFamily="2" charset="2"/>
              <a:buChar char="Ø"/>
            </a:pPr>
            <a:r>
              <a:rPr lang="el-GR" dirty="0" smtClean="0">
                <a:solidFill>
                  <a:schemeClr val="bg1"/>
                </a:solidFill>
              </a:rPr>
              <a:t>Χρησιμοποιώ φίλτρα ή οποιαδήποτε εργαλεία είναι διαθέσιμα για να οριοθετήσω τη χρήση.</a:t>
            </a:r>
          </a:p>
        </p:txBody>
      </p:sp>
    </p:spTree>
    <p:extLst>
      <p:ext uri="{BB962C8B-B14F-4D97-AF65-F5344CB8AC3E}">
        <p14:creationId xmlns:p14="http://schemas.microsoft.com/office/powerpoint/2010/main" val="48581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B4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175654"/>
            <a:ext cx="10515600" cy="1325563"/>
          </a:xfrm>
        </p:spPr>
        <p:txBody>
          <a:bodyPr>
            <a:normAutofit/>
          </a:bodyPr>
          <a:lstStyle/>
          <a:p>
            <a:pPr algn="ctr"/>
            <a:r>
              <a:rPr lang="el-GR" b="1" dirty="0">
                <a:solidFill>
                  <a:schemeClr val="bg1"/>
                </a:solidFill>
              </a:rPr>
              <a:t>Τι µ</a:t>
            </a:r>
            <a:r>
              <a:rPr lang="el-GR" b="1" dirty="0" err="1">
                <a:solidFill>
                  <a:schemeClr val="bg1"/>
                </a:solidFill>
              </a:rPr>
              <a:t>πορώ</a:t>
            </a:r>
            <a:r>
              <a:rPr lang="el-GR" b="1" dirty="0">
                <a:solidFill>
                  <a:schemeClr val="bg1"/>
                </a:solidFill>
              </a:rPr>
              <a:t> να κάνω </a:t>
            </a:r>
            <a:r>
              <a:rPr lang="el-GR" b="1" dirty="0" smtClean="0">
                <a:solidFill>
                  <a:schemeClr val="bg1"/>
                </a:solidFill>
              </a:rPr>
              <a:t>για το πρόβλημα </a:t>
            </a:r>
            <a:r>
              <a:rPr lang="el-GR" b="1" dirty="0">
                <a:solidFill>
                  <a:schemeClr val="bg1"/>
                </a:solidFill>
              </a:rPr>
              <a:t>υπερβολικής ενασχόλησης;</a:t>
            </a:r>
            <a:endParaRPr lang="en-US" b="1" dirty="0">
              <a:solidFill>
                <a:schemeClr val="bg1"/>
              </a:solidFill>
            </a:endParaRPr>
          </a:p>
        </p:txBody>
      </p:sp>
      <p:sp>
        <p:nvSpPr>
          <p:cNvPr id="3" name="Content Placeholder 2"/>
          <p:cNvSpPr>
            <a:spLocks noGrp="1"/>
          </p:cNvSpPr>
          <p:nvPr>
            <p:ph idx="1"/>
          </p:nvPr>
        </p:nvSpPr>
        <p:spPr>
          <a:xfrm>
            <a:off x="0" y="1762897"/>
            <a:ext cx="12200238" cy="4348163"/>
          </a:xfrm>
        </p:spPr>
        <p:txBody>
          <a:bodyPr/>
          <a:lstStyle/>
          <a:p>
            <a:pPr marL="0" indent="0" algn="ctr">
              <a:buNone/>
            </a:pPr>
            <a:r>
              <a:rPr lang="el-GR" dirty="0">
                <a:solidFill>
                  <a:schemeClr val="bg1"/>
                </a:solidFill>
              </a:rPr>
              <a:t>Πρέπει να έχουμε υπόψη µας ότι εάν τα παιδιά αντιμετωπίζουν κάποιο πρόβλημα στην πραγματική ζωή (π.χ. άγχος, κατάθλιψη, δυσκολίες στις κοινωνικές σχέσεις) τείνουν να ξοδεύουν συνεχώς περισσότερο χρόνο στο Διαδίκτυο </a:t>
            </a:r>
          </a:p>
          <a:p>
            <a:pPr marL="0" indent="0">
              <a:buNone/>
            </a:pPr>
            <a:endParaRPr lang="el-GR" dirty="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138445"/>
            <a:ext cx="10058400" cy="3480658"/>
          </a:xfrm>
          <a:prstGeom prst="rect">
            <a:avLst/>
          </a:prstGeom>
        </p:spPr>
      </p:pic>
    </p:spTree>
    <p:extLst>
      <p:ext uri="{BB962C8B-B14F-4D97-AF65-F5344CB8AC3E}">
        <p14:creationId xmlns:p14="http://schemas.microsoft.com/office/powerpoint/2010/main" val="118990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1082</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26</vt:i4>
      </vt:variant>
    </vt:vector>
  </HeadingPairs>
  <TitlesOfParts>
    <vt:vector size="38" baseType="lpstr">
      <vt:lpstr>Arial</vt:lpstr>
      <vt:lpstr>Calibri</vt:lpstr>
      <vt:lpstr>Calibri Light</vt:lpstr>
      <vt:lpstr>Open Sans</vt:lpstr>
      <vt:lpstr>Segoe UI</vt:lpstr>
      <vt:lpstr>Wingdings</vt:lpstr>
      <vt:lpstr>Office Theme</vt:lpstr>
      <vt:lpstr>1_Office Theme</vt:lpstr>
      <vt:lpstr>2_Office Theme</vt:lpstr>
      <vt:lpstr>3_Office Theme</vt:lpstr>
      <vt:lpstr>5_Office Theme</vt:lpstr>
      <vt:lpstr>6_Office Theme</vt:lpstr>
      <vt:lpstr> </vt:lpstr>
      <vt:lpstr>Είμαστε θετικοί στη χρήση του διαδικτύου από τα παιδιά γιατί…</vt:lpstr>
      <vt:lpstr>PowerPoint Presentation</vt:lpstr>
      <vt:lpstr>Κυριότεροι κίνδυνοι στο διαδίκτυο (διαχρονικοί και νέοι)</vt:lpstr>
      <vt:lpstr>Κύριο πρόβλημα παραμένει η υπερβολική ενασχόληση με το διαδίκτυο</vt:lpstr>
      <vt:lpstr>PowerPoint Presentation</vt:lpstr>
      <vt:lpstr>PowerPoint Presentation</vt:lpstr>
      <vt:lpstr>Τι µπορώ να κάνω για το πρόβλημα υπερβολικής ενασχόλησης;</vt:lpstr>
      <vt:lpstr>Τι µπορώ να κάνω για το πρόβλημα υπερβολικής ενασχόλησης;</vt:lpstr>
      <vt:lpstr>PowerPoint Presentation</vt:lpstr>
      <vt:lpstr>Τι µπορώ να κάνω για το πρόβλημα υπερβολικής ενασχόλησης;</vt:lpstr>
      <vt:lpstr>Κρατώντας τα μικρότερα παιδιά ασφαλή στο διαδίκτυο…</vt:lpstr>
      <vt:lpstr>https://bit.ly/309gGKk</vt:lpstr>
      <vt:lpstr>PowerPoint Presentation</vt:lpstr>
      <vt:lpstr>Προστασία της ιδιωτικότητας στο διαδίκτυο</vt:lpstr>
      <vt:lpstr>Προστασία ιδιωτικότητας στο διαδίκτυο</vt:lpstr>
      <vt:lpstr>Κοινωνικά δίκτυα…  Τι πρέπει να προσέχουν τα παιδιά</vt:lpstr>
      <vt:lpstr>PowerPoint Presentation</vt:lpstr>
      <vt:lpstr>PowerPoint Presentation</vt:lpstr>
      <vt:lpstr>PowerPoint Presentation</vt:lpstr>
      <vt:lpstr>PowerPoint Presentation</vt:lpstr>
      <vt:lpstr>Online gaming Τι να προσέχουν τα παιδιά…</vt:lpstr>
      <vt:lpstr>Γιατί λέμε «όχι» στην ανάρτηση φωτογραφιών του παιδιού στο διαδίκτυο</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Psaroudaki</dc:creator>
  <cp:lastModifiedBy>EVANGELIA DASKALAKI</cp:lastModifiedBy>
  <cp:revision>115</cp:revision>
  <dcterms:created xsi:type="dcterms:W3CDTF">2019-09-20T07:18:56Z</dcterms:created>
  <dcterms:modified xsi:type="dcterms:W3CDTF">2020-02-04T11:13:58Z</dcterms:modified>
</cp:coreProperties>
</file>